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6"/>
  </p:notesMasterIdLst>
  <p:sldIdLst>
    <p:sldId id="256" r:id="rId2"/>
    <p:sldId id="257" r:id="rId3"/>
    <p:sldId id="258" r:id="rId4"/>
    <p:sldId id="259" r:id="rId5"/>
    <p:sldId id="260" r:id="rId6"/>
    <p:sldId id="261" r:id="rId7"/>
    <p:sldId id="279" r:id="rId8"/>
    <p:sldId id="262" r:id="rId9"/>
    <p:sldId id="264" r:id="rId10"/>
    <p:sldId id="265" r:id="rId11"/>
    <p:sldId id="266" r:id="rId12"/>
    <p:sldId id="267" r:id="rId13"/>
    <p:sldId id="268" r:id="rId14"/>
    <p:sldId id="272" r:id="rId15"/>
    <p:sldId id="269" r:id="rId16"/>
    <p:sldId id="270" r:id="rId17"/>
    <p:sldId id="271" r:id="rId18"/>
    <p:sldId id="278" r:id="rId19"/>
    <p:sldId id="277" r:id="rId20"/>
    <p:sldId id="273" r:id="rId21"/>
    <p:sldId id="274" r:id="rId22"/>
    <p:sldId id="280" r:id="rId23"/>
    <p:sldId id="275" r:id="rId24"/>
    <p:sldId id="276" r:id="rId25"/>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66" y="1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7BA53-81B3-4ABF-914A-7250D39710F6}" type="datetimeFigureOut">
              <a:rPr lang="sk-SK" smtClean="0"/>
              <a:t>2. 5. 2018</a:t>
            </a:fld>
            <a:endParaRPr lang="sk-SK"/>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1C05B-2A62-4D2D-9202-834F095B0D40}" type="slidenum">
              <a:rPr lang="sk-SK" smtClean="0"/>
              <a:t>‹#›</a:t>
            </a:fld>
            <a:endParaRPr lang="sk-SK"/>
          </a:p>
        </p:txBody>
      </p:sp>
    </p:spTree>
    <p:extLst>
      <p:ext uri="{BB962C8B-B14F-4D97-AF65-F5344CB8AC3E}">
        <p14:creationId xmlns:p14="http://schemas.microsoft.com/office/powerpoint/2010/main" val="2964876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sk-SK" dirty="0"/>
          </a:p>
        </p:txBody>
      </p:sp>
      <p:sp>
        <p:nvSpPr>
          <p:cNvPr id="4" name="Zástupný symbol pro číslo snímku 3"/>
          <p:cNvSpPr>
            <a:spLocks noGrp="1"/>
          </p:cNvSpPr>
          <p:nvPr>
            <p:ph type="sldNum" sz="quarter" idx="10"/>
          </p:nvPr>
        </p:nvSpPr>
        <p:spPr/>
        <p:txBody>
          <a:bodyPr/>
          <a:lstStyle/>
          <a:p>
            <a:fld id="{FFB1C05B-2A62-4D2D-9202-834F095B0D40}" type="slidenum">
              <a:rPr lang="sk-SK" smtClean="0"/>
              <a:t>16</a:t>
            </a:fld>
            <a:endParaRPr lang="sk-SK"/>
          </a:p>
        </p:txBody>
      </p:sp>
    </p:spTree>
    <p:extLst>
      <p:ext uri="{BB962C8B-B14F-4D97-AF65-F5344CB8AC3E}">
        <p14:creationId xmlns:p14="http://schemas.microsoft.com/office/powerpoint/2010/main" val="362858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16341B-B507-4789-8482-888DD2E0F50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sk-SK"/>
          </a:p>
        </p:txBody>
      </p:sp>
      <p:sp>
        <p:nvSpPr>
          <p:cNvPr id="3" name="Podnadpis 2">
            <a:extLst>
              <a:ext uri="{FF2B5EF4-FFF2-40B4-BE49-F238E27FC236}">
                <a16:creationId xmlns:a16="http://schemas.microsoft.com/office/drawing/2014/main" id="{03800CEC-ED0C-4754-9D27-AB219B342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sk-SK"/>
          </a:p>
        </p:txBody>
      </p:sp>
      <p:sp>
        <p:nvSpPr>
          <p:cNvPr id="4" name="Zástupný symbol pro datum 3">
            <a:extLst>
              <a:ext uri="{FF2B5EF4-FFF2-40B4-BE49-F238E27FC236}">
                <a16:creationId xmlns:a16="http://schemas.microsoft.com/office/drawing/2014/main" id="{A0901F27-FA84-4A5F-BFE5-5FA9EA4E6EA2}"/>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5" name="Zástupný symbol pro zápatí 4">
            <a:extLst>
              <a:ext uri="{FF2B5EF4-FFF2-40B4-BE49-F238E27FC236}">
                <a16:creationId xmlns:a16="http://schemas.microsoft.com/office/drawing/2014/main" id="{D2E6E9F8-2FC3-43EF-ADAC-BCC142CEF89D}"/>
              </a:ext>
            </a:extLst>
          </p:cNvPr>
          <p:cNvSpPr>
            <a:spLocks noGrp="1"/>
          </p:cNvSpPr>
          <p:nvPr>
            <p:ph type="ftr" sz="quarter" idx="11"/>
          </p:nvPr>
        </p:nvSpPr>
        <p:spPr/>
        <p:txBody>
          <a:bodyPr/>
          <a:lstStyle/>
          <a:p>
            <a:endParaRPr lang="sk-SK"/>
          </a:p>
        </p:txBody>
      </p:sp>
      <p:sp>
        <p:nvSpPr>
          <p:cNvPr id="6" name="Zástupný symbol pro číslo snímku 5">
            <a:extLst>
              <a:ext uri="{FF2B5EF4-FFF2-40B4-BE49-F238E27FC236}">
                <a16:creationId xmlns:a16="http://schemas.microsoft.com/office/drawing/2014/main" id="{16C3EC70-28D8-4C64-8363-E84B516885D1}"/>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342501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6F1307-E9C0-4350-B3CF-390615D1C881}"/>
              </a:ext>
            </a:extLst>
          </p:cNvPr>
          <p:cNvSpPr>
            <a:spLocks noGrp="1"/>
          </p:cNvSpPr>
          <p:nvPr>
            <p:ph type="title"/>
          </p:nvPr>
        </p:nvSpPr>
        <p:spPr/>
        <p:txBody>
          <a:bodyPr/>
          <a:lstStyle/>
          <a:p>
            <a:r>
              <a:rPr lang="cs-CZ"/>
              <a:t>Kliknutím lze upravit styl.</a:t>
            </a:r>
            <a:endParaRPr lang="sk-SK"/>
          </a:p>
        </p:txBody>
      </p:sp>
      <p:sp>
        <p:nvSpPr>
          <p:cNvPr id="3" name="Zástupný symbol pro svislý text 2">
            <a:extLst>
              <a:ext uri="{FF2B5EF4-FFF2-40B4-BE49-F238E27FC236}">
                <a16:creationId xmlns:a16="http://schemas.microsoft.com/office/drawing/2014/main" id="{3FD905C1-2A62-4336-BA9B-970750573890}"/>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a:extLst>
              <a:ext uri="{FF2B5EF4-FFF2-40B4-BE49-F238E27FC236}">
                <a16:creationId xmlns:a16="http://schemas.microsoft.com/office/drawing/2014/main" id="{0E636FCC-4079-4B59-9FC9-D64B17322812}"/>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5" name="Zástupný symbol pro zápatí 4">
            <a:extLst>
              <a:ext uri="{FF2B5EF4-FFF2-40B4-BE49-F238E27FC236}">
                <a16:creationId xmlns:a16="http://schemas.microsoft.com/office/drawing/2014/main" id="{EEACA148-11E5-4371-B6E0-71DD98EF976C}"/>
              </a:ext>
            </a:extLst>
          </p:cNvPr>
          <p:cNvSpPr>
            <a:spLocks noGrp="1"/>
          </p:cNvSpPr>
          <p:nvPr>
            <p:ph type="ftr" sz="quarter" idx="11"/>
          </p:nvPr>
        </p:nvSpPr>
        <p:spPr/>
        <p:txBody>
          <a:bodyPr/>
          <a:lstStyle/>
          <a:p>
            <a:endParaRPr lang="sk-SK"/>
          </a:p>
        </p:txBody>
      </p:sp>
      <p:sp>
        <p:nvSpPr>
          <p:cNvPr id="6" name="Zástupný symbol pro číslo snímku 5">
            <a:extLst>
              <a:ext uri="{FF2B5EF4-FFF2-40B4-BE49-F238E27FC236}">
                <a16:creationId xmlns:a16="http://schemas.microsoft.com/office/drawing/2014/main" id="{9873DAAA-4FA2-4D3C-899F-6BF343140997}"/>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359518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DEC3B1D-3B48-49E3-ABF9-EB75D44E578A}"/>
              </a:ext>
            </a:extLst>
          </p:cNvPr>
          <p:cNvSpPr>
            <a:spLocks noGrp="1"/>
          </p:cNvSpPr>
          <p:nvPr>
            <p:ph type="title" orient="vert"/>
          </p:nvPr>
        </p:nvSpPr>
        <p:spPr>
          <a:xfrm>
            <a:off x="8724900" y="365125"/>
            <a:ext cx="2628900" cy="5811838"/>
          </a:xfrm>
        </p:spPr>
        <p:txBody>
          <a:bodyPr vert="eaVert"/>
          <a:lstStyle/>
          <a:p>
            <a:r>
              <a:rPr lang="cs-CZ"/>
              <a:t>Kliknutím lze upravit styl.</a:t>
            </a:r>
            <a:endParaRPr lang="sk-SK"/>
          </a:p>
        </p:txBody>
      </p:sp>
      <p:sp>
        <p:nvSpPr>
          <p:cNvPr id="3" name="Zástupný symbol pro svislý text 2">
            <a:extLst>
              <a:ext uri="{FF2B5EF4-FFF2-40B4-BE49-F238E27FC236}">
                <a16:creationId xmlns:a16="http://schemas.microsoft.com/office/drawing/2014/main" id="{D848493F-06A3-4357-AFE8-8AEB1DAE361F}"/>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a:extLst>
              <a:ext uri="{FF2B5EF4-FFF2-40B4-BE49-F238E27FC236}">
                <a16:creationId xmlns:a16="http://schemas.microsoft.com/office/drawing/2014/main" id="{28C5EFD9-77FB-42BF-8096-549E8FE86E95}"/>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5" name="Zástupný symbol pro zápatí 4">
            <a:extLst>
              <a:ext uri="{FF2B5EF4-FFF2-40B4-BE49-F238E27FC236}">
                <a16:creationId xmlns:a16="http://schemas.microsoft.com/office/drawing/2014/main" id="{5322DA85-09A8-4DBB-851F-8D4959B6CA97}"/>
              </a:ext>
            </a:extLst>
          </p:cNvPr>
          <p:cNvSpPr>
            <a:spLocks noGrp="1"/>
          </p:cNvSpPr>
          <p:nvPr>
            <p:ph type="ftr" sz="quarter" idx="11"/>
          </p:nvPr>
        </p:nvSpPr>
        <p:spPr/>
        <p:txBody>
          <a:bodyPr/>
          <a:lstStyle/>
          <a:p>
            <a:endParaRPr lang="sk-SK"/>
          </a:p>
        </p:txBody>
      </p:sp>
      <p:sp>
        <p:nvSpPr>
          <p:cNvPr id="6" name="Zástupný symbol pro číslo snímku 5">
            <a:extLst>
              <a:ext uri="{FF2B5EF4-FFF2-40B4-BE49-F238E27FC236}">
                <a16:creationId xmlns:a16="http://schemas.microsoft.com/office/drawing/2014/main" id="{EBD8AA16-16C0-4339-8CB0-48665C92950E}"/>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2247060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AEDE4-09DD-4505-80B7-23F73C184777}"/>
              </a:ext>
            </a:extLst>
          </p:cNvPr>
          <p:cNvSpPr>
            <a:spLocks noGrp="1"/>
          </p:cNvSpPr>
          <p:nvPr>
            <p:ph type="title"/>
          </p:nvPr>
        </p:nvSpPr>
        <p:spPr/>
        <p:txBody>
          <a:bodyPr/>
          <a:lstStyle/>
          <a:p>
            <a:r>
              <a:rPr lang="cs-CZ"/>
              <a:t>Kliknutím lze upravit styl.</a:t>
            </a:r>
            <a:endParaRPr lang="sk-SK"/>
          </a:p>
        </p:txBody>
      </p:sp>
      <p:sp>
        <p:nvSpPr>
          <p:cNvPr id="3" name="Zástupný symbol pro obsah 2">
            <a:extLst>
              <a:ext uri="{FF2B5EF4-FFF2-40B4-BE49-F238E27FC236}">
                <a16:creationId xmlns:a16="http://schemas.microsoft.com/office/drawing/2014/main" id="{F47282C5-96D6-4702-B568-6452DA05748C}"/>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a:extLst>
              <a:ext uri="{FF2B5EF4-FFF2-40B4-BE49-F238E27FC236}">
                <a16:creationId xmlns:a16="http://schemas.microsoft.com/office/drawing/2014/main" id="{41200545-D56B-4B74-A8A8-CC9AEFBB713D}"/>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5" name="Zástupný symbol pro zápatí 4">
            <a:extLst>
              <a:ext uri="{FF2B5EF4-FFF2-40B4-BE49-F238E27FC236}">
                <a16:creationId xmlns:a16="http://schemas.microsoft.com/office/drawing/2014/main" id="{78C5B1D4-5E65-434D-B311-B38671FA1947}"/>
              </a:ext>
            </a:extLst>
          </p:cNvPr>
          <p:cNvSpPr>
            <a:spLocks noGrp="1"/>
          </p:cNvSpPr>
          <p:nvPr>
            <p:ph type="ftr" sz="quarter" idx="11"/>
          </p:nvPr>
        </p:nvSpPr>
        <p:spPr/>
        <p:txBody>
          <a:bodyPr/>
          <a:lstStyle/>
          <a:p>
            <a:endParaRPr lang="sk-SK"/>
          </a:p>
        </p:txBody>
      </p:sp>
      <p:sp>
        <p:nvSpPr>
          <p:cNvPr id="6" name="Zástupný symbol pro číslo snímku 5">
            <a:extLst>
              <a:ext uri="{FF2B5EF4-FFF2-40B4-BE49-F238E27FC236}">
                <a16:creationId xmlns:a16="http://schemas.microsoft.com/office/drawing/2014/main" id="{D43F5AF4-3785-46E7-B37D-3D75221F36C5}"/>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624594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52929C-BBEC-4465-896C-B60D1ADFAFA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sk-SK"/>
          </a:p>
        </p:txBody>
      </p:sp>
      <p:sp>
        <p:nvSpPr>
          <p:cNvPr id="3" name="Zástupný symbol pro text 2">
            <a:extLst>
              <a:ext uri="{FF2B5EF4-FFF2-40B4-BE49-F238E27FC236}">
                <a16:creationId xmlns:a16="http://schemas.microsoft.com/office/drawing/2014/main" id="{F1CB309A-B139-48EC-822B-B6D54B0148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B305DAAC-054D-4022-8864-6BE0E2F71F47}"/>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5" name="Zástupný symbol pro zápatí 4">
            <a:extLst>
              <a:ext uri="{FF2B5EF4-FFF2-40B4-BE49-F238E27FC236}">
                <a16:creationId xmlns:a16="http://schemas.microsoft.com/office/drawing/2014/main" id="{E821F163-0783-4E7B-896F-AC9E5D270CDD}"/>
              </a:ext>
            </a:extLst>
          </p:cNvPr>
          <p:cNvSpPr>
            <a:spLocks noGrp="1"/>
          </p:cNvSpPr>
          <p:nvPr>
            <p:ph type="ftr" sz="quarter" idx="11"/>
          </p:nvPr>
        </p:nvSpPr>
        <p:spPr/>
        <p:txBody>
          <a:bodyPr/>
          <a:lstStyle/>
          <a:p>
            <a:endParaRPr lang="sk-SK"/>
          </a:p>
        </p:txBody>
      </p:sp>
      <p:sp>
        <p:nvSpPr>
          <p:cNvPr id="6" name="Zástupný symbol pro číslo snímku 5">
            <a:extLst>
              <a:ext uri="{FF2B5EF4-FFF2-40B4-BE49-F238E27FC236}">
                <a16:creationId xmlns:a16="http://schemas.microsoft.com/office/drawing/2014/main" id="{4E85B402-6E36-4B7A-ACCD-E01CF0F186B7}"/>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260144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719D38-316E-4D28-B176-679823D52F39}"/>
              </a:ext>
            </a:extLst>
          </p:cNvPr>
          <p:cNvSpPr>
            <a:spLocks noGrp="1"/>
          </p:cNvSpPr>
          <p:nvPr>
            <p:ph type="title"/>
          </p:nvPr>
        </p:nvSpPr>
        <p:spPr/>
        <p:txBody>
          <a:bodyPr/>
          <a:lstStyle/>
          <a:p>
            <a:r>
              <a:rPr lang="cs-CZ"/>
              <a:t>Kliknutím lze upravit styl.</a:t>
            </a:r>
            <a:endParaRPr lang="sk-SK"/>
          </a:p>
        </p:txBody>
      </p:sp>
      <p:sp>
        <p:nvSpPr>
          <p:cNvPr id="3" name="Zástupný symbol pro obsah 2">
            <a:extLst>
              <a:ext uri="{FF2B5EF4-FFF2-40B4-BE49-F238E27FC236}">
                <a16:creationId xmlns:a16="http://schemas.microsoft.com/office/drawing/2014/main" id="{C36814E6-EACE-4CA8-A1A9-4A6447A90635}"/>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obsah 3">
            <a:extLst>
              <a:ext uri="{FF2B5EF4-FFF2-40B4-BE49-F238E27FC236}">
                <a16:creationId xmlns:a16="http://schemas.microsoft.com/office/drawing/2014/main" id="{DC56996A-78AC-4DCF-8F76-5F676431A700}"/>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5" name="Zástupný symbol pro datum 4">
            <a:extLst>
              <a:ext uri="{FF2B5EF4-FFF2-40B4-BE49-F238E27FC236}">
                <a16:creationId xmlns:a16="http://schemas.microsoft.com/office/drawing/2014/main" id="{36723AD7-33C1-4202-8B39-70362BB6DEBB}"/>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6" name="Zástupný symbol pro zápatí 5">
            <a:extLst>
              <a:ext uri="{FF2B5EF4-FFF2-40B4-BE49-F238E27FC236}">
                <a16:creationId xmlns:a16="http://schemas.microsoft.com/office/drawing/2014/main" id="{BC3863FC-86DD-4046-82B9-5937235B80A5}"/>
              </a:ext>
            </a:extLst>
          </p:cNvPr>
          <p:cNvSpPr>
            <a:spLocks noGrp="1"/>
          </p:cNvSpPr>
          <p:nvPr>
            <p:ph type="ftr" sz="quarter" idx="11"/>
          </p:nvPr>
        </p:nvSpPr>
        <p:spPr/>
        <p:txBody>
          <a:bodyPr/>
          <a:lstStyle/>
          <a:p>
            <a:endParaRPr lang="sk-SK"/>
          </a:p>
        </p:txBody>
      </p:sp>
      <p:sp>
        <p:nvSpPr>
          <p:cNvPr id="7" name="Zástupný symbol pro číslo snímku 6">
            <a:extLst>
              <a:ext uri="{FF2B5EF4-FFF2-40B4-BE49-F238E27FC236}">
                <a16:creationId xmlns:a16="http://schemas.microsoft.com/office/drawing/2014/main" id="{56131FB2-9243-43AC-9B39-254488989273}"/>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1124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66CED8-453F-4D4E-8446-24EED789BA87}"/>
              </a:ext>
            </a:extLst>
          </p:cNvPr>
          <p:cNvSpPr>
            <a:spLocks noGrp="1"/>
          </p:cNvSpPr>
          <p:nvPr>
            <p:ph type="title"/>
          </p:nvPr>
        </p:nvSpPr>
        <p:spPr>
          <a:xfrm>
            <a:off x="839788" y="365125"/>
            <a:ext cx="10515600" cy="1325563"/>
          </a:xfrm>
        </p:spPr>
        <p:txBody>
          <a:bodyPr/>
          <a:lstStyle/>
          <a:p>
            <a:r>
              <a:rPr lang="cs-CZ"/>
              <a:t>Kliknutím lze upravit styl.</a:t>
            </a:r>
            <a:endParaRPr lang="sk-SK"/>
          </a:p>
        </p:txBody>
      </p:sp>
      <p:sp>
        <p:nvSpPr>
          <p:cNvPr id="3" name="Zástupný symbol pro text 2">
            <a:extLst>
              <a:ext uri="{FF2B5EF4-FFF2-40B4-BE49-F238E27FC236}">
                <a16:creationId xmlns:a16="http://schemas.microsoft.com/office/drawing/2014/main" id="{DEDBD4AC-0267-4429-8D86-C236859BC9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D30A0D0-E22F-4C43-8D70-08207BA4CAC9}"/>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5" name="Zástupný symbol pro text 4">
            <a:extLst>
              <a:ext uri="{FF2B5EF4-FFF2-40B4-BE49-F238E27FC236}">
                <a16:creationId xmlns:a16="http://schemas.microsoft.com/office/drawing/2014/main" id="{CDA4524B-2CCC-4C83-96E3-C02EE9479D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0CEC3FC3-93C3-41C2-9554-3328268C9679}"/>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7" name="Zástupný symbol pro datum 6">
            <a:extLst>
              <a:ext uri="{FF2B5EF4-FFF2-40B4-BE49-F238E27FC236}">
                <a16:creationId xmlns:a16="http://schemas.microsoft.com/office/drawing/2014/main" id="{6637D3F5-299D-40BA-BD01-812C199E0865}"/>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8" name="Zástupný symbol pro zápatí 7">
            <a:extLst>
              <a:ext uri="{FF2B5EF4-FFF2-40B4-BE49-F238E27FC236}">
                <a16:creationId xmlns:a16="http://schemas.microsoft.com/office/drawing/2014/main" id="{F12FBBD7-69F1-4642-B860-9E44F993EE8B}"/>
              </a:ext>
            </a:extLst>
          </p:cNvPr>
          <p:cNvSpPr>
            <a:spLocks noGrp="1"/>
          </p:cNvSpPr>
          <p:nvPr>
            <p:ph type="ftr" sz="quarter" idx="11"/>
          </p:nvPr>
        </p:nvSpPr>
        <p:spPr/>
        <p:txBody>
          <a:bodyPr/>
          <a:lstStyle/>
          <a:p>
            <a:endParaRPr lang="sk-SK"/>
          </a:p>
        </p:txBody>
      </p:sp>
      <p:sp>
        <p:nvSpPr>
          <p:cNvPr id="9" name="Zástupný symbol pro číslo snímku 8">
            <a:extLst>
              <a:ext uri="{FF2B5EF4-FFF2-40B4-BE49-F238E27FC236}">
                <a16:creationId xmlns:a16="http://schemas.microsoft.com/office/drawing/2014/main" id="{6F6582EE-58CF-481F-92EF-33ECD1EB0818}"/>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185414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47EE68-8C12-428B-8A9D-3F3790A896F3}"/>
              </a:ext>
            </a:extLst>
          </p:cNvPr>
          <p:cNvSpPr>
            <a:spLocks noGrp="1"/>
          </p:cNvSpPr>
          <p:nvPr>
            <p:ph type="title"/>
          </p:nvPr>
        </p:nvSpPr>
        <p:spPr/>
        <p:txBody>
          <a:bodyPr/>
          <a:lstStyle/>
          <a:p>
            <a:r>
              <a:rPr lang="cs-CZ"/>
              <a:t>Kliknutím lze upravit styl.</a:t>
            </a:r>
            <a:endParaRPr lang="sk-SK"/>
          </a:p>
        </p:txBody>
      </p:sp>
      <p:sp>
        <p:nvSpPr>
          <p:cNvPr id="3" name="Zástupný symbol pro datum 2">
            <a:extLst>
              <a:ext uri="{FF2B5EF4-FFF2-40B4-BE49-F238E27FC236}">
                <a16:creationId xmlns:a16="http://schemas.microsoft.com/office/drawing/2014/main" id="{F8399D89-E662-4BF9-A66C-7F5EE913DCB6}"/>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4" name="Zástupný symbol pro zápatí 3">
            <a:extLst>
              <a:ext uri="{FF2B5EF4-FFF2-40B4-BE49-F238E27FC236}">
                <a16:creationId xmlns:a16="http://schemas.microsoft.com/office/drawing/2014/main" id="{EA7BD46C-2CBF-42A7-8849-C9D73BDBB6C2}"/>
              </a:ext>
            </a:extLst>
          </p:cNvPr>
          <p:cNvSpPr>
            <a:spLocks noGrp="1"/>
          </p:cNvSpPr>
          <p:nvPr>
            <p:ph type="ftr" sz="quarter" idx="11"/>
          </p:nvPr>
        </p:nvSpPr>
        <p:spPr/>
        <p:txBody>
          <a:bodyPr/>
          <a:lstStyle/>
          <a:p>
            <a:endParaRPr lang="sk-SK"/>
          </a:p>
        </p:txBody>
      </p:sp>
      <p:sp>
        <p:nvSpPr>
          <p:cNvPr id="5" name="Zástupný symbol pro číslo snímku 4">
            <a:extLst>
              <a:ext uri="{FF2B5EF4-FFF2-40B4-BE49-F238E27FC236}">
                <a16:creationId xmlns:a16="http://schemas.microsoft.com/office/drawing/2014/main" id="{953FB2A4-2A2B-44F1-BB1A-B6195E89BDE8}"/>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1835493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EAD787C-7D40-44B3-A769-0DC1464104A4}"/>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3" name="Zástupný symbol pro zápatí 2">
            <a:extLst>
              <a:ext uri="{FF2B5EF4-FFF2-40B4-BE49-F238E27FC236}">
                <a16:creationId xmlns:a16="http://schemas.microsoft.com/office/drawing/2014/main" id="{F4120DD9-1FA5-421B-B9E7-CC331D5B28A5}"/>
              </a:ext>
            </a:extLst>
          </p:cNvPr>
          <p:cNvSpPr>
            <a:spLocks noGrp="1"/>
          </p:cNvSpPr>
          <p:nvPr>
            <p:ph type="ftr" sz="quarter" idx="11"/>
          </p:nvPr>
        </p:nvSpPr>
        <p:spPr/>
        <p:txBody>
          <a:bodyPr/>
          <a:lstStyle/>
          <a:p>
            <a:endParaRPr lang="sk-SK"/>
          </a:p>
        </p:txBody>
      </p:sp>
      <p:sp>
        <p:nvSpPr>
          <p:cNvPr id="4" name="Zástupný symbol pro číslo snímku 3">
            <a:extLst>
              <a:ext uri="{FF2B5EF4-FFF2-40B4-BE49-F238E27FC236}">
                <a16:creationId xmlns:a16="http://schemas.microsoft.com/office/drawing/2014/main" id="{54103186-4DF3-45D2-8E37-B3B70C14D6BC}"/>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1186785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467B6F-B2AF-41BF-8C0F-24C23BEDB54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sk-SK"/>
          </a:p>
        </p:txBody>
      </p:sp>
      <p:sp>
        <p:nvSpPr>
          <p:cNvPr id="3" name="Zástupný symbol pro obsah 2">
            <a:extLst>
              <a:ext uri="{FF2B5EF4-FFF2-40B4-BE49-F238E27FC236}">
                <a16:creationId xmlns:a16="http://schemas.microsoft.com/office/drawing/2014/main" id="{18FEBEB4-6A1A-4847-8F6A-8F49CB8F93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text 3">
            <a:extLst>
              <a:ext uri="{FF2B5EF4-FFF2-40B4-BE49-F238E27FC236}">
                <a16:creationId xmlns:a16="http://schemas.microsoft.com/office/drawing/2014/main" id="{4DDE6161-8254-4FB9-97AC-F7E8DFF0A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648253B6-C643-4C5B-A892-4670D9392896}"/>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6" name="Zástupný symbol pro zápatí 5">
            <a:extLst>
              <a:ext uri="{FF2B5EF4-FFF2-40B4-BE49-F238E27FC236}">
                <a16:creationId xmlns:a16="http://schemas.microsoft.com/office/drawing/2014/main" id="{8B9E4810-7FC8-436B-9024-FA7E7CB8B3CE}"/>
              </a:ext>
            </a:extLst>
          </p:cNvPr>
          <p:cNvSpPr>
            <a:spLocks noGrp="1"/>
          </p:cNvSpPr>
          <p:nvPr>
            <p:ph type="ftr" sz="quarter" idx="11"/>
          </p:nvPr>
        </p:nvSpPr>
        <p:spPr/>
        <p:txBody>
          <a:bodyPr/>
          <a:lstStyle/>
          <a:p>
            <a:endParaRPr lang="sk-SK"/>
          </a:p>
        </p:txBody>
      </p:sp>
      <p:sp>
        <p:nvSpPr>
          <p:cNvPr id="7" name="Zástupný symbol pro číslo snímku 6">
            <a:extLst>
              <a:ext uri="{FF2B5EF4-FFF2-40B4-BE49-F238E27FC236}">
                <a16:creationId xmlns:a16="http://schemas.microsoft.com/office/drawing/2014/main" id="{821AB5FB-CD26-4126-BD98-A18C1D855A1A}"/>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3087468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711C5-BEB0-4AAB-8E23-892CA96475A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sk-SK"/>
          </a:p>
        </p:txBody>
      </p:sp>
      <p:sp>
        <p:nvSpPr>
          <p:cNvPr id="3" name="Zástupný symbol obrázku 2">
            <a:extLst>
              <a:ext uri="{FF2B5EF4-FFF2-40B4-BE49-F238E27FC236}">
                <a16:creationId xmlns:a16="http://schemas.microsoft.com/office/drawing/2014/main" id="{7AD2DBAB-01DF-4933-A24E-4777EAA05B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pro text 3">
            <a:extLst>
              <a:ext uri="{FF2B5EF4-FFF2-40B4-BE49-F238E27FC236}">
                <a16:creationId xmlns:a16="http://schemas.microsoft.com/office/drawing/2014/main" id="{E50B0065-D91D-4690-8104-695CB5519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D2E464E2-AB6D-446C-88A0-B8BC365AE1CE}"/>
              </a:ext>
            </a:extLst>
          </p:cNvPr>
          <p:cNvSpPr>
            <a:spLocks noGrp="1"/>
          </p:cNvSpPr>
          <p:nvPr>
            <p:ph type="dt" sz="half" idx="10"/>
          </p:nvPr>
        </p:nvSpPr>
        <p:spPr/>
        <p:txBody>
          <a:bodyPr/>
          <a:lstStyle/>
          <a:p>
            <a:fld id="{2B97AFFB-C770-43A3-B6B0-A5430FEBADA8}" type="datetimeFigureOut">
              <a:rPr lang="sk-SK" smtClean="0"/>
              <a:t>2. 5. 2018</a:t>
            </a:fld>
            <a:endParaRPr lang="sk-SK"/>
          </a:p>
        </p:txBody>
      </p:sp>
      <p:sp>
        <p:nvSpPr>
          <p:cNvPr id="6" name="Zástupný symbol pro zápatí 5">
            <a:extLst>
              <a:ext uri="{FF2B5EF4-FFF2-40B4-BE49-F238E27FC236}">
                <a16:creationId xmlns:a16="http://schemas.microsoft.com/office/drawing/2014/main" id="{4F51B57D-B933-4F92-B01C-E86860F89A8F}"/>
              </a:ext>
            </a:extLst>
          </p:cNvPr>
          <p:cNvSpPr>
            <a:spLocks noGrp="1"/>
          </p:cNvSpPr>
          <p:nvPr>
            <p:ph type="ftr" sz="quarter" idx="11"/>
          </p:nvPr>
        </p:nvSpPr>
        <p:spPr/>
        <p:txBody>
          <a:bodyPr/>
          <a:lstStyle/>
          <a:p>
            <a:endParaRPr lang="sk-SK"/>
          </a:p>
        </p:txBody>
      </p:sp>
      <p:sp>
        <p:nvSpPr>
          <p:cNvPr id="7" name="Zástupný symbol pro číslo snímku 6">
            <a:extLst>
              <a:ext uri="{FF2B5EF4-FFF2-40B4-BE49-F238E27FC236}">
                <a16:creationId xmlns:a16="http://schemas.microsoft.com/office/drawing/2014/main" id="{676959F7-3392-401A-8F38-1395608541D6}"/>
              </a:ext>
            </a:extLst>
          </p:cNvPr>
          <p:cNvSpPr>
            <a:spLocks noGrp="1"/>
          </p:cNvSpPr>
          <p:nvPr>
            <p:ph type="sldNum" sz="quarter" idx="12"/>
          </p:nvPr>
        </p:nvSpPr>
        <p:spPr/>
        <p:txBody>
          <a:bodyPr/>
          <a:lstStyle/>
          <a:p>
            <a:fld id="{B811FB91-3830-45D9-9713-91AF0AD18110}" type="slidenum">
              <a:rPr lang="sk-SK" smtClean="0"/>
              <a:t>‹#›</a:t>
            </a:fld>
            <a:endParaRPr lang="sk-SK"/>
          </a:p>
        </p:txBody>
      </p:sp>
    </p:spTree>
    <p:extLst>
      <p:ext uri="{BB962C8B-B14F-4D97-AF65-F5344CB8AC3E}">
        <p14:creationId xmlns:p14="http://schemas.microsoft.com/office/powerpoint/2010/main" val="1681400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15BC32A-F944-410D-BF21-FBF7C0D82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sk-SK"/>
          </a:p>
        </p:txBody>
      </p:sp>
      <p:sp>
        <p:nvSpPr>
          <p:cNvPr id="3" name="Zástupný symbol pro text 2">
            <a:extLst>
              <a:ext uri="{FF2B5EF4-FFF2-40B4-BE49-F238E27FC236}">
                <a16:creationId xmlns:a16="http://schemas.microsoft.com/office/drawing/2014/main" id="{A1FC92FC-8122-4153-ADB8-C430778EF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a:extLst>
              <a:ext uri="{FF2B5EF4-FFF2-40B4-BE49-F238E27FC236}">
                <a16:creationId xmlns:a16="http://schemas.microsoft.com/office/drawing/2014/main" id="{868DC01A-1705-48FC-8465-D6886E606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7AFFB-C770-43A3-B6B0-A5430FEBADA8}" type="datetimeFigureOut">
              <a:rPr lang="sk-SK" smtClean="0"/>
              <a:t>2. 5. 2018</a:t>
            </a:fld>
            <a:endParaRPr lang="sk-SK"/>
          </a:p>
        </p:txBody>
      </p:sp>
      <p:sp>
        <p:nvSpPr>
          <p:cNvPr id="5" name="Zástupný symbol pro zápatí 4">
            <a:extLst>
              <a:ext uri="{FF2B5EF4-FFF2-40B4-BE49-F238E27FC236}">
                <a16:creationId xmlns:a16="http://schemas.microsoft.com/office/drawing/2014/main" id="{94D188AE-9A6B-4A54-A791-F58C6DA83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pro číslo snímku 5">
            <a:extLst>
              <a:ext uri="{FF2B5EF4-FFF2-40B4-BE49-F238E27FC236}">
                <a16:creationId xmlns:a16="http://schemas.microsoft.com/office/drawing/2014/main" id="{C0EF25B8-0053-4AE5-840C-B54CF61FDD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1FB91-3830-45D9-9713-91AF0AD18110}" type="slidenum">
              <a:rPr lang="sk-SK" smtClean="0"/>
              <a:t>‹#›</a:t>
            </a:fld>
            <a:endParaRPr lang="sk-SK"/>
          </a:p>
        </p:txBody>
      </p:sp>
    </p:spTree>
    <p:extLst>
      <p:ext uri="{BB962C8B-B14F-4D97-AF65-F5344CB8AC3E}">
        <p14:creationId xmlns:p14="http://schemas.microsoft.com/office/powerpoint/2010/main" val="3694586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Logo vojenskÃ©ho historickÃ©ho Ãºstavu">
            <a:extLst>
              <a:ext uri="{FF2B5EF4-FFF2-40B4-BE49-F238E27FC236}">
                <a16:creationId xmlns:a16="http://schemas.microsoft.com/office/drawing/2014/main" id="{7D70CD20-642D-4F51-A2EC-391847CF7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89" y="328016"/>
            <a:ext cx="1526140" cy="197412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EE5799B4-FF2E-47E9-AE93-2A2A6147B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064" y="0"/>
            <a:ext cx="4481871" cy="6858000"/>
          </a:xfrm>
          <a:prstGeom prst="rect">
            <a:avLst/>
          </a:prstGeom>
        </p:spPr>
      </p:pic>
      <p:sp>
        <p:nvSpPr>
          <p:cNvPr id="4" name="TextovéPole 3">
            <a:extLst>
              <a:ext uri="{FF2B5EF4-FFF2-40B4-BE49-F238E27FC236}">
                <a16:creationId xmlns:a16="http://schemas.microsoft.com/office/drawing/2014/main" id="{1149738A-8FEB-4FC8-A695-5436615FC738}"/>
              </a:ext>
            </a:extLst>
          </p:cNvPr>
          <p:cNvSpPr txBox="1"/>
          <p:nvPr/>
        </p:nvSpPr>
        <p:spPr>
          <a:xfrm>
            <a:off x="8890782" y="829994"/>
            <a:ext cx="2926080" cy="646331"/>
          </a:xfrm>
          <a:prstGeom prst="rect">
            <a:avLst/>
          </a:prstGeom>
          <a:noFill/>
        </p:spPr>
        <p:txBody>
          <a:bodyPr wrap="square" rtlCol="0">
            <a:spAutoFit/>
          </a:bodyPr>
          <a:lstStyle/>
          <a:p>
            <a:r>
              <a:rPr lang="sk-SK" dirty="0">
                <a:latin typeface="Arial Black" panose="020B0A04020102020204" pitchFamily="34" charset="0"/>
              </a:rPr>
              <a:t>„</a:t>
            </a:r>
            <a:r>
              <a:rPr lang="sk-SK" dirty="0" err="1">
                <a:latin typeface="Arial Black" panose="020B0A04020102020204" pitchFamily="34" charset="0"/>
              </a:rPr>
              <a:t>Sbierací</a:t>
            </a:r>
            <a:r>
              <a:rPr lang="sk-SK" dirty="0">
                <a:latin typeface="Arial Black" panose="020B0A04020102020204" pitchFamily="34" charset="0"/>
              </a:rPr>
              <a:t> hárok“ </a:t>
            </a:r>
          </a:p>
          <a:p>
            <a:r>
              <a:rPr lang="sk-SK" dirty="0">
                <a:latin typeface="Times New Roman" panose="02020603050405020304" pitchFamily="18" charset="0"/>
                <a:cs typeface="Times New Roman" panose="02020603050405020304" pitchFamily="18" charset="0"/>
              </a:rPr>
              <a:t>z roku 1942</a:t>
            </a:r>
          </a:p>
        </p:txBody>
      </p:sp>
    </p:spTree>
    <p:extLst>
      <p:ext uri="{BB962C8B-B14F-4D97-AF65-F5344CB8AC3E}">
        <p14:creationId xmlns:p14="http://schemas.microsoft.com/office/powerpoint/2010/main" val="3462569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B035B7-58DC-4F55-AA97-2D275C4584FC}"/>
              </a:ext>
            </a:extLst>
          </p:cNvPr>
          <p:cNvSpPr>
            <a:spLocks noGrp="1"/>
          </p:cNvSpPr>
          <p:nvPr>
            <p:ph type="title"/>
          </p:nvPr>
        </p:nvSpPr>
        <p:spPr/>
        <p:txBody>
          <a:bodyPr>
            <a:normAutofit/>
          </a:bodyPr>
          <a:lstStyle/>
          <a:p>
            <a:r>
              <a:rPr lang="sk-SK" sz="2200" b="1" u="sng" dirty="0">
                <a:solidFill>
                  <a:schemeClr val="accent6">
                    <a:lumMod val="75000"/>
                  </a:schemeClr>
                </a:solidFill>
                <a:latin typeface="Georgia Pro Cond Black" panose="02040A06050405020203" pitchFamily="18" charset="0"/>
              </a:rPr>
              <a:t>HODNOTENIE ZÁZNAMOV, VYRAĎOVANIE REGISTRATÚRNYCH ZÁZNAMOV A PREBERANIE ARCHÍVNYCH DOKUMENTOV DO ARCHÍVU</a:t>
            </a:r>
            <a:endParaRPr lang="sk-SK" sz="2200" dirty="0">
              <a:solidFill>
                <a:schemeClr val="accent6">
                  <a:lumMod val="75000"/>
                </a:schemeClr>
              </a:solidFill>
              <a:latin typeface="Georgia Pro Cond Black" panose="02040A06050405020203" pitchFamily="18" charset="0"/>
            </a:endParaRPr>
          </a:p>
        </p:txBody>
      </p:sp>
      <p:sp>
        <p:nvSpPr>
          <p:cNvPr id="3" name="Zástupný symbol pro obsah 2">
            <a:extLst>
              <a:ext uri="{FF2B5EF4-FFF2-40B4-BE49-F238E27FC236}">
                <a16:creationId xmlns:a16="http://schemas.microsoft.com/office/drawing/2014/main" id="{8457CBC4-CD2F-453B-91D6-0F61AAB005FB}"/>
              </a:ext>
            </a:extLst>
          </p:cNvPr>
          <p:cNvSpPr>
            <a:spLocks noGrp="1"/>
          </p:cNvSpPr>
          <p:nvPr>
            <p:ph idx="1"/>
          </p:nvPr>
        </p:nvSpPr>
        <p:spPr>
          <a:xfrm>
            <a:off x="872196" y="1825624"/>
            <a:ext cx="11029071" cy="4898733"/>
          </a:xfrm>
        </p:spPr>
        <p:txBody>
          <a:bodyPr>
            <a:normAutofit fontScale="62500" lnSpcReduction="20000"/>
          </a:bodyPr>
          <a:lstStyle/>
          <a:p>
            <a:pPr marL="0" indent="0">
              <a:buNone/>
            </a:pPr>
            <a:r>
              <a:rPr lang="sk-SK" sz="4500" b="1" dirty="0">
                <a:solidFill>
                  <a:schemeClr val="accent4"/>
                </a:solidFill>
              </a:rPr>
              <a:t>§ 12</a:t>
            </a:r>
            <a:endParaRPr lang="sk-SK" sz="4500" dirty="0">
              <a:solidFill>
                <a:schemeClr val="accent4"/>
              </a:solidFill>
            </a:endParaRPr>
          </a:p>
          <a:p>
            <a:pPr marL="0" indent="0">
              <a:buNone/>
            </a:pPr>
            <a:r>
              <a:rPr lang="sk-SK" sz="4500" b="1" dirty="0">
                <a:solidFill>
                  <a:srgbClr val="00B0F0"/>
                </a:solidFill>
              </a:rPr>
              <a:t>Vyraďovacie konanie</a:t>
            </a:r>
            <a:endParaRPr lang="sk-SK" sz="4500" dirty="0">
              <a:solidFill>
                <a:srgbClr val="00B0F0"/>
              </a:solidFill>
            </a:endParaRPr>
          </a:p>
          <a:p>
            <a:pPr marL="0" indent="0">
              <a:buNone/>
            </a:pPr>
            <a:r>
              <a:rPr lang="sk-SK" b="1" dirty="0"/>
              <a:t>(1) </a:t>
            </a:r>
            <a:r>
              <a:rPr lang="sk-SK" dirty="0"/>
              <a:t>Vo vyraďovacom konaní sa posudzuje</a:t>
            </a:r>
          </a:p>
          <a:p>
            <a:pPr marL="0" indent="0">
              <a:buNone/>
            </a:pPr>
            <a:r>
              <a:rPr lang="sk-SK" dirty="0"/>
              <a:t>       a) úplnosť predloženého návrhu na vyradenie,</a:t>
            </a:r>
          </a:p>
          <a:p>
            <a:pPr marL="0" indent="0">
              <a:buNone/>
            </a:pPr>
            <a:r>
              <a:rPr lang="sk-SK" dirty="0"/>
              <a:t>       b) nadväznosť predloženého návrhu na vyradenie na predchádzajúce vyraďovacie konanie,</a:t>
            </a:r>
          </a:p>
          <a:p>
            <a:pPr marL="0" indent="0">
              <a:buNone/>
            </a:pPr>
            <a:r>
              <a:rPr lang="sk-SK" dirty="0"/>
              <a:t>       c) správnosť zaradenia registratúrnych záznamov do príslušného zoznamu podľa registratúrneho  </a:t>
            </a:r>
          </a:p>
          <a:p>
            <a:pPr marL="0" indent="0">
              <a:buNone/>
            </a:pPr>
            <a:r>
              <a:rPr lang="sk-SK" dirty="0"/>
              <a:t>           plánu pôvodcu registratúry platného v čase ich vzniku alebo podľa zoznamu vecných skupín </a:t>
            </a:r>
          </a:p>
          <a:p>
            <a:pPr marL="0" indent="0">
              <a:buNone/>
            </a:pPr>
            <a:r>
              <a:rPr lang="sk-SK" dirty="0"/>
              <a:t>           registratúrnych záznamov, ak ide o pôvodcu, ktorý nevypracúva registratúrny plán,</a:t>
            </a:r>
          </a:p>
          <a:p>
            <a:pPr marL="0" indent="0">
              <a:buNone/>
            </a:pPr>
            <a:r>
              <a:rPr lang="sk-SK" dirty="0"/>
              <a:t>       d)pri elektronických registratúrnych záznamoch aj úplnosť štruktúrovaných údajov o ich obsahu, štruktúre, </a:t>
            </a:r>
          </a:p>
          <a:p>
            <a:pPr marL="0" indent="0">
              <a:buNone/>
            </a:pPr>
            <a:r>
              <a:rPr lang="sk-SK" dirty="0"/>
              <a:t>           väzbách a správe a schopnosť ich zobrazenia používateľsky vnímateľným spôsobom.</a:t>
            </a:r>
          </a:p>
          <a:p>
            <a:pPr marL="0" indent="0">
              <a:buNone/>
            </a:pPr>
            <a:endParaRPr lang="sk-SK" dirty="0"/>
          </a:p>
          <a:p>
            <a:pPr marL="0" indent="0">
              <a:buNone/>
            </a:pPr>
            <a:r>
              <a:rPr lang="sk-SK" b="1" dirty="0"/>
              <a:t>(2) </a:t>
            </a:r>
            <a:r>
              <a:rPr lang="sk-SK" dirty="0"/>
              <a:t>Vo vyraďovacom konaní možno po posúdení dokumentárnej hodnoty vecných skupín registratúrnych záznamov bez znaku hodnoty „A" rozhodnúť o tom, že niektoré z nich majú trvalú dokumentárnu hodnotu, a preradiť ich do zoznamu vecných skupín registratúrnych záznamov so znakom hodnoty „A".</a:t>
            </a:r>
          </a:p>
          <a:p>
            <a:endParaRPr lang="sk-SK" dirty="0"/>
          </a:p>
        </p:txBody>
      </p:sp>
    </p:spTree>
    <p:extLst>
      <p:ext uri="{BB962C8B-B14F-4D97-AF65-F5344CB8AC3E}">
        <p14:creationId xmlns:p14="http://schemas.microsoft.com/office/powerpoint/2010/main" val="384983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733410-D8FD-4062-B092-27C4640C89B8}"/>
              </a:ext>
            </a:extLst>
          </p:cNvPr>
          <p:cNvSpPr>
            <a:spLocks noGrp="1"/>
          </p:cNvSpPr>
          <p:nvPr>
            <p:ph type="title"/>
          </p:nvPr>
        </p:nvSpPr>
        <p:spPr/>
        <p:txBody>
          <a:bodyPr>
            <a:normAutofit/>
          </a:bodyPr>
          <a:lstStyle/>
          <a:p>
            <a:r>
              <a:rPr lang="sk-SK" sz="2200" b="1" u="sng" dirty="0">
                <a:solidFill>
                  <a:schemeClr val="accent6">
                    <a:lumMod val="75000"/>
                  </a:schemeClr>
                </a:solidFill>
                <a:latin typeface="Georgia Pro Cond Black" panose="02040A06050405020203" pitchFamily="18" charset="0"/>
              </a:rPr>
              <a:t>HODNOTENIE ZÁZNAMOV, VYRAĎOVANIE REGISTRATÚRNYCH ZÁZNAMOV A PREBERANIE ARCHÍVNYCH DOKUMENTOV DO ARCHÍVU</a:t>
            </a:r>
            <a:endParaRPr lang="sk-SK" sz="2200" dirty="0">
              <a:solidFill>
                <a:schemeClr val="accent6">
                  <a:lumMod val="75000"/>
                </a:schemeClr>
              </a:solidFill>
              <a:latin typeface="Georgia Pro Cond Black" panose="02040A06050405020203" pitchFamily="18" charset="0"/>
            </a:endParaRPr>
          </a:p>
        </p:txBody>
      </p:sp>
      <p:sp>
        <p:nvSpPr>
          <p:cNvPr id="3" name="Zástupný symbol pro obsah 2">
            <a:extLst>
              <a:ext uri="{FF2B5EF4-FFF2-40B4-BE49-F238E27FC236}">
                <a16:creationId xmlns:a16="http://schemas.microsoft.com/office/drawing/2014/main" id="{34AC8E55-659A-43FC-84B0-656ACBA736BA}"/>
              </a:ext>
            </a:extLst>
          </p:cNvPr>
          <p:cNvSpPr>
            <a:spLocks noGrp="1"/>
          </p:cNvSpPr>
          <p:nvPr>
            <p:ph idx="1"/>
          </p:nvPr>
        </p:nvSpPr>
        <p:spPr/>
        <p:txBody>
          <a:bodyPr>
            <a:normAutofit fontScale="70000" lnSpcReduction="20000"/>
          </a:bodyPr>
          <a:lstStyle/>
          <a:p>
            <a:pPr marL="0" indent="0">
              <a:buNone/>
            </a:pPr>
            <a:r>
              <a:rPr lang="sk-SK" sz="4000" b="1" dirty="0">
                <a:solidFill>
                  <a:schemeClr val="accent4"/>
                </a:solidFill>
              </a:rPr>
              <a:t>k §12</a:t>
            </a:r>
          </a:p>
          <a:p>
            <a:pPr marL="0" indent="0">
              <a:buNone/>
            </a:pPr>
            <a:endParaRPr lang="sk-SK" sz="1400" b="1" dirty="0"/>
          </a:p>
          <a:p>
            <a:pPr marL="0" indent="0">
              <a:buNone/>
            </a:pPr>
            <a:r>
              <a:rPr lang="sk-SK" b="1" dirty="0"/>
              <a:t>(3) </a:t>
            </a:r>
            <a:r>
              <a:rPr lang="sk-SK" dirty="0"/>
              <a:t>Návrh na vyradenie, ktorý neobsahuje údaje podľa § 11, sa vráti pôvodcovi registratúry na doplnenie alebo prepracovanie. Ak návrh na vyradenie obsahuje údaje podľa § 11, vydá sa rozhodnutie.</a:t>
            </a:r>
          </a:p>
          <a:p>
            <a:pPr marL="0" indent="0">
              <a:buNone/>
            </a:pPr>
            <a:r>
              <a:rPr lang="sk-SK" b="1" dirty="0"/>
              <a:t> </a:t>
            </a:r>
            <a:endParaRPr lang="sk-SK" dirty="0"/>
          </a:p>
          <a:p>
            <a:pPr marL="0" indent="0">
              <a:buNone/>
            </a:pPr>
            <a:r>
              <a:rPr lang="sk-SK" b="1" dirty="0"/>
              <a:t>(4) </a:t>
            </a:r>
            <a:r>
              <a:rPr lang="sk-SK" dirty="0"/>
              <a:t>Registratúrne záznamy označené v rozhodnutí znakom hodnoty „A" pôvodca registratúry odovzdá príslušnému archívu uvedenému v rozhodnutí o vyradení. Registratúrne záznamy bez znaku hodnoty „A" pôvodca registratúry zničí. Pôvodca registratúry vyznačí vyradenie a zničenie registratúrnych záznamov v evidencii registratúrneho strediska.</a:t>
            </a:r>
          </a:p>
          <a:p>
            <a:pPr marL="0" indent="0">
              <a:buNone/>
            </a:pPr>
            <a:r>
              <a:rPr lang="sk-SK" dirty="0"/>
              <a:t> </a:t>
            </a:r>
          </a:p>
          <a:p>
            <a:pPr marL="0" indent="0">
              <a:buNone/>
            </a:pPr>
            <a:r>
              <a:rPr lang="sk-SK" b="1" i="1" dirty="0"/>
              <a:t> </a:t>
            </a:r>
            <a:r>
              <a:rPr lang="sk-SK" b="1" i="1" dirty="0">
                <a:solidFill>
                  <a:srgbClr val="FF0000"/>
                </a:solidFill>
              </a:rPr>
              <a:t>Body 1-3 realizuje archív a spracováva stanovisko k predloženému návrhu,</a:t>
            </a:r>
            <a:endParaRPr lang="sk-SK" dirty="0">
              <a:solidFill>
                <a:srgbClr val="FF0000"/>
              </a:solidFill>
            </a:endParaRPr>
          </a:p>
          <a:p>
            <a:pPr lvl="0"/>
            <a:r>
              <a:rPr lang="sk-SK" b="1" i="1" dirty="0">
                <a:solidFill>
                  <a:srgbClr val="FF0000"/>
                </a:solidFill>
              </a:rPr>
              <a:t>Bod 4 realizuje registratúrne stredisko – termín odovzdania si dohodnete s archívom (berieme ohľad na vašu možnosť získať vozidlo) – odovzdáva sa osobne</a:t>
            </a:r>
            <a:endParaRPr lang="sk-SK" dirty="0">
              <a:solidFill>
                <a:srgbClr val="FF0000"/>
              </a:solidFill>
            </a:endParaRPr>
          </a:p>
          <a:p>
            <a:endParaRPr lang="sk-SK" sz="2000" dirty="0"/>
          </a:p>
        </p:txBody>
      </p:sp>
    </p:spTree>
    <p:extLst>
      <p:ext uri="{BB962C8B-B14F-4D97-AF65-F5344CB8AC3E}">
        <p14:creationId xmlns:p14="http://schemas.microsoft.com/office/powerpoint/2010/main" val="2404284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D2F029-E7C4-474A-B36A-D35F5A5A4B89}"/>
              </a:ext>
            </a:extLst>
          </p:cNvPr>
          <p:cNvSpPr>
            <a:spLocks noGrp="1"/>
          </p:cNvSpPr>
          <p:nvPr>
            <p:ph type="title"/>
          </p:nvPr>
        </p:nvSpPr>
        <p:spPr/>
        <p:txBody>
          <a:bodyPr>
            <a:normAutofit/>
          </a:bodyPr>
          <a:lstStyle/>
          <a:p>
            <a:r>
              <a:rPr lang="sk-SK" sz="2200" b="1" u="sng" dirty="0">
                <a:solidFill>
                  <a:schemeClr val="accent6">
                    <a:lumMod val="75000"/>
                  </a:schemeClr>
                </a:solidFill>
                <a:latin typeface="Georgia Pro Cond Black" panose="02040A06050405020203" pitchFamily="18" charset="0"/>
              </a:rPr>
              <a:t>HODNOTENIE ZÁZNAMOV, VYRAĎOVANIE REGISTRATÚRNYCH ZÁZNAMOV A PREBERANIE ARCHÍVNYCH DOKUMENTOV DO ARCHÍVU</a:t>
            </a:r>
            <a:endParaRPr lang="sk-SK" sz="2200" dirty="0">
              <a:solidFill>
                <a:schemeClr val="accent6">
                  <a:lumMod val="75000"/>
                </a:schemeClr>
              </a:solidFill>
              <a:latin typeface="Georgia Pro Cond Black" panose="02040A06050405020203" pitchFamily="18" charset="0"/>
            </a:endParaRPr>
          </a:p>
        </p:txBody>
      </p:sp>
      <p:sp>
        <p:nvSpPr>
          <p:cNvPr id="3" name="Zástupný symbol pro obsah 2">
            <a:extLst>
              <a:ext uri="{FF2B5EF4-FFF2-40B4-BE49-F238E27FC236}">
                <a16:creationId xmlns:a16="http://schemas.microsoft.com/office/drawing/2014/main" id="{20BD5A7E-7BC0-4B34-81BB-4DF43257ED00}"/>
              </a:ext>
            </a:extLst>
          </p:cNvPr>
          <p:cNvSpPr>
            <a:spLocks noGrp="1"/>
          </p:cNvSpPr>
          <p:nvPr>
            <p:ph idx="1"/>
          </p:nvPr>
        </p:nvSpPr>
        <p:spPr>
          <a:xfrm>
            <a:off x="838200" y="1825625"/>
            <a:ext cx="10285520" cy="4351338"/>
          </a:xfrm>
        </p:spPr>
        <p:txBody>
          <a:bodyPr>
            <a:normAutofit fontScale="77500" lnSpcReduction="20000"/>
          </a:bodyPr>
          <a:lstStyle/>
          <a:p>
            <a:pPr marL="0" indent="0">
              <a:buNone/>
            </a:pPr>
            <a:r>
              <a:rPr lang="sk-SK" sz="4000" b="1" dirty="0">
                <a:solidFill>
                  <a:schemeClr val="accent4"/>
                </a:solidFill>
              </a:rPr>
              <a:t>§ 14</a:t>
            </a:r>
            <a:endParaRPr lang="sk-SK" sz="4000" dirty="0">
              <a:solidFill>
                <a:schemeClr val="accent4"/>
              </a:solidFill>
            </a:endParaRPr>
          </a:p>
          <a:p>
            <a:pPr marL="0" indent="0">
              <a:buNone/>
            </a:pPr>
            <a:r>
              <a:rPr lang="sk-SK" sz="3600" b="1" dirty="0">
                <a:solidFill>
                  <a:srgbClr val="00B0F0"/>
                </a:solidFill>
              </a:rPr>
              <a:t>Preberanie archívnych dokumentov po vyraďovacom konaní</a:t>
            </a:r>
            <a:endParaRPr lang="sk-SK" sz="3600" dirty="0">
              <a:solidFill>
                <a:srgbClr val="00B0F0"/>
              </a:solidFill>
            </a:endParaRPr>
          </a:p>
          <a:p>
            <a:pPr marL="0" indent="0">
              <a:buNone/>
            </a:pPr>
            <a:r>
              <a:rPr lang="sk-SK" b="1" dirty="0"/>
              <a:t>(1) </a:t>
            </a:r>
            <a:r>
              <a:rPr lang="sk-SK" dirty="0"/>
              <a:t>Do archívu sa preberajú iba archívne dokumenty.</a:t>
            </a:r>
          </a:p>
          <a:p>
            <a:pPr marL="0" indent="0">
              <a:buNone/>
            </a:pPr>
            <a:r>
              <a:rPr lang="sk-SK" b="1" dirty="0"/>
              <a:t> </a:t>
            </a:r>
            <a:endParaRPr lang="sk-SK" dirty="0"/>
          </a:p>
          <a:p>
            <a:pPr marL="0" indent="0" algn="just">
              <a:buNone/>
            </a:pPr>
            <a:r>
              <a:rPr lang="sk-SK" b="1" dirty="0"/>
              <a:t>(2) </a:t>
            </a:r>
            <a:r>
              <a:rPr lang="sk-SK" dirty="0"/>
              <a:t>Preberanie archívnych dokumentov sa uskutočňuje na základe preberacieho protokolu vyhotoveného archívom, ktorého súčasťou je zoznam odovzdaných archívnych dokumentov vyhotovený odovzdávajúcim. S archívnymi dokumentmi sa odovzdávajú aj evidenčné pomôcky podľa registratúrneho poriadku. Jedno vyhotovenie preberacieho protokolu je určené odovzdávajúcemu. Vzor preberacieho protokolu je uvedený v prílohe. </a:t>
            </a:r>
          </a:p>
          <a:p>
            <a:pPr marL="0" indent="0" algn="just">
              <a:buNone/>
            </a:pPr>
            <a:r>
              <a:rPr lang="sk-SK" b="1" dirty="0"/>
              <a:t> </a:t>
            </a:r>
            <a:endParaRPr lang="sk-SK" dirty="0"/>
          </a:p>
          <a:p>
            <a:pPr marL="0" indent="0" algn="just">
              <a:buNone/>
            </a:pPr>
            <a:r>
              <a:rPr lang="sk-SK" b="1" dirty="0"/>
              <a:t>(3) </a:t>
            </a:r>
            <a:r>
              <a:rPr lang="sk-SK" dirty="0"/>
              <a:t>Odovzdávajúci zabezpečuje očistu odovzdávaných archívnych dokumentov od vonkajších degradačných činiteľov, ako sú vlhkosť, prašnosť a biologickí škodcovia tak, aby ich fyzický stav neohrozil zdravie zamestnancov archívu ani fyzický stav archívnych dokumentov uložených v archíve.</a:t>
            </a:r>
          </a:p>
          <a:p>
            <a:endParaRPr lang="sk-SK" sz="1600" dirty="0"/>
          </a:p>
        </p:txBody>
      </p:sp>
    </p:spTree>
    <p:extLst>
      <p:ext uri="{BB962C8B-B14F-4D97-AF65-F5344CB8AC3E}">
        <p14:creationId xmlns:p14="http://schemas.microsoft.com/office/powerpoint/2010/main" val="2090360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B777A9-D965-4590-A248-E4AD7ACF1D2A}"/>
              </a:ext>
            </a:extLst>
          </p:cNvPr>
          <p:cNvSpPr>
            <a:spLocks noGrp="1"/>
          </p:cNvSpPr>
          <p:nvPr>
            <p:ph type="title"/>
          </p:nvPr>
        </p:nvSpPr>
        <p:spPr/>
        <p:txBody>
          <a:bodyPr>
            <a:normAutofit/>
          </a:bodyPr>
          <a:lstStyle/>
          <a:p>
            <a:r>
              <a:rPr lang="sk-SK" sz="2200" b="1" u="sng" dirty="0">
                <a:solidFill>
                  <a:schemeClr val="accent6">
                    <a:lumMod val="75000"/>
                  </a:schemeClr>
                </a:solidFill>
                <a:latin typeface="Georgia Pro Cond Black" panose="02040A06050405020203" pitchFamily="18" charset="0"/>
              </a:rPr>
              <a:t>HODNOTENIE ZÁZNAMOV, VYRAĎOVANIE REGISTRATÚRNYCH ZÁZNAMOV A PREBERANIE ARCHÍVNYCH DOKUMENTOV DO ARCHÍVU</a:t>
            </a:r>
            <a:endParaRPr lang="sk-SK" sz="2200" dirty="0">
              <a:solidFill>
                <a:schemeClr val="accent6">
                  <a:lumMod val="75000"/>
                </a:schemeClr>
              </a:solidFill>
              <a:latin typeface="Georgia Pro Cond Black" panose="02040A06050405020203" pitchFamily="18" charset="0"/>
            </a:endParaRPr>
          </a:p>
        </p:txBody>
      </p:sp>
      <p:sp>
        <p:nvSpPr>
          <p:cNvPr id="3" name="Zástupný symbol pro obsah 2">
            <a:extLst>
              <a:ext uri="{FF2B5EF4-FFF2-40B4-BE49-F238E27FC236}">
                <a16:creationId xmlns:a16="http://schemas.microsoft.com/office/drawing/2014/main" id="{E9EF3264-8FF8-4A65-97B4-C74AF375E670}"/>
              </a:ext>
            </a:extLst>
          </p:cNvPr>
          <p:cNvSpPr>
            <a:spLocks noGrp="1"/>
          </p:cNvSpPr>
          <p:nvPr>
            <p:ph idx="1"/>
          </p:nvPr>
        </p:nvSpPr>
        <p:spPr>
          <a:xfrm>
            <a:off x="838200" y="1825625"/>
            <a:ext cx="11175609" cy="4898732"/>
          </a:xfrm>
        </p:spPr>
        <p:txBody>
          <a:bodyPr>
            <a:normAutofit fontScale="25000" lnSpcReduction="20000"/>
          </a:bodyPr>
          <a:lstStyle/>
          <a:p>
            <a:pPr marL="0" lvl="0" indent="0">
              <a:buNone/>
            </a:pPr>
            <a:r>
              <a:rPr lang="sk-SK" sz="11200" b="1" i="1" dirty="0">
                <a:solidFill>
                  <a:schemeClr val="accent4"/>
                </a:solidFill>
              </a:rPr>
              <a:t>k §14</a:t>
            </a:r>
          </a:p>
          <a:p>
            <a:pPr marL="0" lvl="0" indent="0">
              <a:buNone/>
            </a:pPr>
            <a:r>
              <a:rPr lang="sk-SK" sz="7400" b="1" i="1" dirty="0">
                <a:solidFill>
                  <a:schemeClr val="accent5"/>
                </a:solidFill>
              </a:rPr>
              <a:t>Pred odovzdaním utajovaných písomností do archívu je nutné </a:t>
            </a:r>
            <a:r>
              <a:rPr lang="sk-SK" sz="7400" b="1" i="1" dirty="0" err="1">
                <a:solidFill>
                  <a:schemeClr val="accent5"/>
                </a:solidFill>
              </a:rPr>
              <a:t>zrušiťstupeň</a:t>
            </a:r>
            <a:r>
              <a:rPr lang="sk-SK" sz="7400" b="1" i="1" dirty="0">
                <a:solidFill>
                  <a:schemeClr val="accent5"/>
                </a:solidFill>
              </a:rPr>
              <a:t> utajenia (v súlade s §24 ods.3 písm. b alebo §5 ods.1 pís. b  -  Vyhlášky NBÚ č. 453/2007 Z. z. + dátum, meno, priezvisko a podpis)</a:t>
            </a:r>
            <a:endParaRPr lang="sk-SK" sz="7400" dirty="0">
              <a:solidFill>
                <a:schemeClr val="accent5"/>
              </a:solidFill>
            </a:endParaRPr>
          </a:p>
          <a:p>
            <a:pPr marL="0" indent="0">
              <a:buNone/>
            </a:pPr>
            <a:r>
              <a:rPr lang="sk-SK" sz="5600" b="1" i="1" dirty="0">
                <a:solidFill>
                  <a:srgbClr val="0070C0"/>
                </a:solidFill>
              </a:rPr>
              <a:t> - utajované písomnosti bez znaku hodnoty „A“ sa vyraďujú a ničia bez odtajnenia</a:t>
            </a:r>
            <a:endParaRPr lang="sk-SK" sz="5600" dirty="0">
              <a:solidFill>
                <a:srgbClr val="0070C0"/>
              </a:solidFill>
            </a:endParaRPr>
          </a:p>
          <a:p>
            <a:pPr marL="0" lvl="0" indent="0">
              <a:buNone/>
            </a:pPr>
            <a:endParaRPr lang="sk-SK" sz="8000" b="1" i="1" dirty="0">
              <a:solidFill>
                <a:srgbClr val="FF0000"/>
              </a:solidFill>
            </a:endParaRPr>
          </a:p>
          <a:p>
            <a:pPr marL="0" lvl="0" indent="0">
              <a:buNone/>
            </a:pPr>
            <a:r>
              <a:rPr lang="sk-SK" sz="8000" b="1" i="1" u="sng" dirty="0">
                <a:solidFill>
                  <a:srgbClr val="FF0000"/>
                </a:solidFill>
              </a:rPr>
              <a:t>Preberací protokol sa spracováva v archíve, k tomu:</a:t>
            </a:r>
          </a:p>
          <a:p>
            <a:pPr marL="0" lvl="0" indent="0">
              <a:buNone/>
            </a:pPr>
            <a:endParaRPr lang="sk-SK" sz="4800" dirty="0">
              <a:solidFill>
                <a:srgbClr val="FF0000"/>
              </a:solidFill>
            </a:endParaRPr>
          </a:p>
          <a:p>
            <a:pPr marL="0" lvl="0" indent="0">
              <a:buNone/>
            </a:pPr>
            <a:r>
              <a:rPr lang="sk-SK" sz="8000" b="1" i="1" u="sng" dirty="0">
                <a:solidFill>
                  <a:srgbClr val="00B050"/>
                </a:solidFill>
              </a:rPr>
              <a:t>- E-mailom treba poslať:</a:t>
            </a:r>
            <a:endParaRPr lang="sk-SK" sz="8000" u="sng" dirty="0">
              <a:solidFill>
                <a:srgbClr val="00B050"/>
              </a:solidFill>
            </a:endParaRPr>
          </a:p>
          <a:p>
            <a:pPr marL="0" indent="0">
              <a:buNone/>
            </a:pPr>
            <a:r>
              <a:rPr lang="sk-SK" sz="8000" b="1" i="1" dirty="0">
                <a:solidFill>
                  <a:srgbClr val="FF0000"/>
                </a:solidFill>
              </a:rPr>
              <a:t>a, prílohu návrhu na vyradenie RZ so znakom hodnoty „A“, </a:t>
            </a:r>
            <a:endParaRPr lang="sk-SK" sz="8000" dirty="0">
              <a:solidFill>
                <a:srgbClr val="FF0000"/>
              </a:solidFill>
            </a:endParaRPr>
          </a:p>
          <a:p>
            <a:pPr marL="0" indent="0">
              <a:buNone/>
            </a:pPr>
            <a:r>
              <a:rPr lang="sk-SK" sz="8000" b="1" i="1" dirty="0">
                <a:solidFill>
                  <a:srgbClr val="FF0000"/>
                </a:solidFill>
              </a:rPr>
              <a:t>b, číslo rozhodnutia MV SR (SVS-ORl-2018/00...) s dátumom vydania,</a:t>
            </a:r>
          </a:p>
          <a:p>
            <a:pPr marL="0" indent="0">
              <a:buNone/>
            </a:pPr>
            <a:endParaRPr lang="sk-SK" sz="8000" dirty="0">
              <a:solidFill>
                <a:srgbClr val="FF0000"/>
              </a:solidFill>
            </a:endParaRPr>
          </a:p>
          <a:p>
            <a:pPr marL="0" lvl="0" indent="0">
              <a:buNone/>
            </a:pPr>
            <a:r>
              <a:rPr lang="sk-SK" sz="8000" b="1" i="1" u="sng" dirty="0">
                <a:solidFill>
                  <a:srgbClr val="00B050"/>
                </a:solidFill>
              </a:rPr>
              <a:t>- So sebou priniesť </a:t>
            </a:r>
            <a:r>
              <a:rPr lang="sk-SK" sz="8000" b="1" i="1" dirty="0">
                <a:solidFill>
                  <a:srgbClr val="FF0000"/>
                </a:solidFill>
              </a:rPr>
              <a:t>– pečiatku, spisy na odovzdanie v tvrdých doskách do 10 cm, štítok na doskách</a:t>
            </a:r>
            <a:endParaRPr lang="sk-SK" sz="8000" dirty="0">
              <a:solidFill>
                <a:srgbClr val="FF0000"/>
              </a:solidFill>
            </a:endParaRPr>
          </a:p>
          <a:p>
            <a:pPr marL="0" indent="0">
              <a:buNone/>
            </a:pPr>
            <a:r>
              <a:rPr lang="sk-SK" dirty="0"/>
              <a:t>                                </a:t>
            </a:r>
          </a:p>
          <a:p>
            <a:pPr marL="0" indent="0">
              <a:buNone/>
            </a:pPr>
            <a:r>
              <a:rPr lang="sk-SK" dirty="0"/>
              <a:t>  </a:t>
            </a:r>
          </a:p>
          <a:p>
            <a:endParaRPr lang="sk-SK" dirty="0"/>
          </a:p>
        </p:txBody>
      </p:sp>
    </p:spTree>
    <p:extLst>
      <p:ext uri="{BB962C8B-B14F-4D97-AF65-F5344CB8AC3E}">
        <p14:creationId xmlns:p14="http://schemas.microsoft.com/office/powerpoint/2010/main" val="2728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5E8FFDD-3D71-47B8-A530-1F78E9136084}"/>
              </a:ext>
            </a:extLst>
          </p:cNvPr>
          <p:cNvSpPr>
            <a:spLocks noGrp="1"/>
          </p:cNvSpPr>
          <p:nvPr>
            <p:ph idx="1"/>
          </p:nvPr>
        </p:nvSpPr>
        <p:spPr/>
        <p:txBody>
          <a:bodyPr/>
          <a:lstStyle/>
          <a:p>
            <a:endParaRPr lang="sk-SK" dirty="0">
              <a:solidFill>
                <a:srgbClr val="7030A0"/>
              </a:solidFill>
            </a:endParaRPr>
          </a:p>
          <a:p>
            <a:endParaRPr lang="sk-SK" dirty="0">
              <a:solidFill>
                <a:srgbClr val="7030A0"/>
              </a:solidFill>
            </a:endParaRPr>
          </a:p>
          <a:p>
            <a:endParaRPr lang="sk-SK" dirty="0">
              <a:solidFill>
                <a:srgbClr val="7030A0"/>
              </a:solidFill>
            </a:endParaRPr>
          </a:p>
          <a:p>
            <a:pPr marL="0" indent="0">
              <a:buNone/>
            </a:pPr>
            <a:r>
              <a:rPr lang="sk-SK" dirty="0">
                <a:solidFill>
                  <a:srgbClr val="7030A0"/>
                </a:solidFill>
              </a:rPr>
              <a:t>         Ďalšie §-</a:t>
            </a:r>
            <a:r>
              <a:rPr lang="sk-SK" dirty="0" err="1">
                <a:solidFill>
                  <a:srgbClr val="7030A0"/>
                </a:solidFill>
              </a:rPr>
              <a:t>ové</a:t>
            </a:r>
            <a:r>
              <a:rPr lang="sk-SK" dirty="0">
                <a:solidFill>
                  <a:srgbClr val="7030A0"/>
                </a:solidFill>
              </a:rPr>
              <a:t> znenie vyhlášky je určené pre činnosť archívov</a:t>
            </a:r>
          </a:p>
          <a:p>
            <a:pPr marL="0" indent="0">
              <a:buNone/>
            </a:pPr>
            <a:endParaRPr lang="sk-SK" dirty="0"/>
          </a:p>
        </p:txBody>
      </p:sp>
      <p:sp>
        <p:nvSpPr>
          <p:cNvPr id="4" name="Veselý obličej 3">
            <a:extLst>
              <a:ext uri="{FF2B5EF4-FFF2-40B4-BE49-F238E27FC236}">
                <a16:creationId xmlns:a16="http://schemas.microsoft.com/office/drawing/2014/main" id="{36189C2D-A99F-4AF9-977B-6A594A2B5650}"/>
              </a:ext>
            </a:extLst>
          </p:cNvPr>
          <p:cNvSpPr/>
          <p:nvPr/>
        </p:nvSpPr>
        <p:spPr>
          <a:xfrm>
            <a:off x="5646198" y="4616388"/>
            <a:ext cx="45719" cy="45719"/>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Veselý obličej 4">
            <a:extLst>
              <a:ext uri="{FF2B5EF4-FFF2-40B4-BE49-F238E27FC236}">
                <a16:creationId xmlns:a16="http://schemas.microsoft.com/office/drawing/2014/main" id="{1C76B76D-5B7E-4793-A147-5A5A541D4210}"/>
              </a:ext>
            </a:extLst>
          </p:cNvPr>
          <p:cNvSpPr/>
          <p:nvPr/>
        </p:nvSpPr>
        <p:spPr>
          <a:xfrm>
            <a:off x="4972826" y="1133166"/>
            <a:ext cx="1438182" cy="1384917"/>
          </a:xfrm>
          <a:prstGeom prst="smileyFac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4265470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B7114A-07F5-4005-954E-DD33F266436E}"/>
              </a:ext>
            </a:extLst>
          </p:cNvPr>
          <p:cNvSpPr>
            <a:spLocks noGrp="1"/>
          </p:cNvSpPr>
          <p:nvPr>
            <p:ph type="title"/>
          </p:nvPr>
        </p:nvSpPr>
        <p:spPr>
          <a:xfrm>
            <a:off x="124293" y="448121"/>
            <a:ext cx="3409410" cy="1052205"/>
          </a:xfrm>
        </p:spPr>
        <p:txBody>
          <a:bodyPr>
            <a:normAutofit/>
          </a:bodyPr>
          <a:lstStyle/>
          <a:p>
            <a:r>
              <a:rPr lang="sk-SK" sz="2400" b="1" u="sng" dirty="0">
                <a:solidFill>
                  <a:schemeClr val="accent6">
                    <a:lumMod val="75000"/>
                  </a:schemeClr>
                </a:solidFill>
                <a:latin typeface="Georgia Pro Cond Black" panose="02040A06050405020203" pitchFamily="18" charset="0"/>
              </a:rPr>
              <a:t>Preberací protokol</a:t>
            </a:r>
          </a:p>
        </p:txBody>
      </p:sp>
      <p:pic>
        <p:nvPicPr>
          <p:cNvPr id="13" name="Zástupný symbol pro obsah 12">
            <a:extLst>
              <a:ext uri="{FF2B5EF4-FFF2-40B4-BE49-F238E27FC236}">
                <a16:creationId xmlns:a16="http://schemas.microsoft.com/office/drawing/2014/main" id="{5840CF6F-8DCF-4E8B-8917-937BDAA1882A}"/>
              </a:ext>
            </a:extLst>
          </p:cNvPr>
          <p:cNvPicPr>
            <a:picLocks noGrp="1" noChangeAspect="1"/>
          </p:cNvPicPr>
          <p:nvPr>
            <p:ph idx="4294967295"/>
          </p:nvPr>
        </p:nvPicPr>
        <p:blipFill>
          <a:blip r:embed="rId2"/>
          <a:stretch>
            <a:fillRect/>
          </a:stretch>
        </p:blipFill>
        <p:spPr>
          <a:xfrm>
            <a:off x="3762261" y="126506"/>
            <a:ext cx="4851400" cy="6858000"/>
          </a:xfrm>
          <a:prstGeom prst="rect">
            <a:avLst/>
          </a:prstGeom>
        </p:spPr>
      </p:pic>
      <p:cxnSp>
        <p:nvCxnSpPr>
          <p:cNvPr id="3" name="Přímá spojnice 2">
            <a:extLst>
              <a:ext uri="{FF2B5EF4-FFF2-40B4-BE49-F238E27FC236}">
                <a16:creationId xmlns:a16="http://schemas.microsoft.com/office/drawing/2014/main" id="{BA18822E-988E-475B-9F82-9865BBCFF9FD}"/>
              </a:ext>
            </a:extLst>
          </p:cNvPr>
          <p:cNvCxnSpPr/>
          <p:nvPr/>
        </p:nvCxnSpPr>
        <p:spPr>
          <a:xfrm>
            <a:off x="3666478"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Přímá spojnice 4">
            <a:extLst>
              <a:ext uri="{FF2B5EF4-FFF2-40B4-BE49-F238E27FC236}">
                <a16:creationId xmlns:a16="http://schemas.microsoft.com/office/drawing/2014/main" id="{51B5F3DA-A39A-49AB-AA43-0529897C4919}"/>
              </a:ext>
            </a:extLst>
          </p:cNvPr>
          <p:cNvCxnSpPr/>
          <p:nvPr/>
        </p:nvCxnSpPr>
        <p:spPr>
          <a:xfrm>
            <a:off x="8746434" y="0"/>
            <a:ext cx="140114"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628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94C66027-F687-4E29-ADCE-50289F09A420}"/>
              </a:ext>
            </a:extLst>
          </p:cNvPr>
          <p:cNvSpPr>
            <a:spLocks noGrp="1"/>
          </p:cNvSpPr>
          <p:nvPr>
            <p:ph type="title"/>
          </p:nvPr>
        </p:nvSpPr>
        <p:spPr>
          <a:xfrm>
            <a:off x="133166" y="365126"/>
            <a:ext cx="1926454" cy="1223978"/>
          </a:xfrm>
        </p:spPr>
        <p:txBody>
          <a:bodyPr>
            <a:normAutofit/>
          </a:bodyPr>
          <a:lstStyle/>
          <a:p>
            <a:r>
              <a:rPr lang="sk-SK" sz="2000" dirty="0">
                <a:solidFill>
                  <a:schemeClr val="accent6">
                    <a:lumMod val="75000"/>
                  </a:schemeClr>
                </a:solidFill>
                <a:latin typeface="Georgia Pro Cond Black" panose="02040A06050405020203" pitchFamily="18" charset="0"/>
              </a:rPr>
              <a:t>Príloha preberacieho protokolu</a:t>
            </a:r>
          </a:p>
        </p:txBody>
      </p:sp>
      <p:pic>
        <p:nvPicPr>
          <p:cNvPr id="4" name="Zástupný symbol pro obsah 3">
            <a:extLst>
              <a:ext uri="{FF2B5EF4-FFF2-40B4-BE49-F238E27FC236}">
                <a16:creationId xmlns:a16="http://schemas.microsoft.com/office/drawing/2014/main" id="{7E73F3CE-980D-4B69-A76C-76DD07A8F8B7}"/>
              </a:ext>
            </a:extLst>
          </p:cNvPr>
          <p:cNvPicPr>
            <a:picLocks noGrp="1" noChangeAspect="1"/>
          </p:cNvPicPr>
          <p:nvPr>
            <p:ph idx="4294967295"/>
          </p:nvPr>
        </p:nvPicPr>
        <p:blipFill>
          <a:blip r:embed="rId3"/>
          <a:stretch>
            <a:fillRect/>
          </a:stretch>
        </p:blipFill>
        <p:spPr>
          <a:xfrm>
            <a:off x="2742579" y="0"/>
            <a:ext cx="7305675" cy="6858000"/>
          </a:xfrm>
          <a:prstGeom prst="rect">
            <a:avLst/>
          </a:prstGeom>
        </p:spPr>
      </p:pic>
      <p:cxnSp>
        <p:nvCxnSpPr>
          <p:cNvPr id="3" name="Přímá spojnice 2">
            <a:extLst>
              <a:ext uri="{FF2B5EF4-FFF2-40B4-BE49-F238E27FC236}">
                <a16:creationId xmlns:a16="http://schemas.microsoft.com/office/drawing/2014/main" id="{6FFBDF33-C471-4AB6-B1A5-31901B3AF088}"/>
              </a:ext>
            </a:extLst>
          </p:cNvPr>
          <p:cNvCxnSpPr>
            <a:cxnSpLocks/>
          </p:cNvCxnSpPr>
          <p:nvPr/>
        </p:nvCxnSpPr>
        <p:spPr>
          <a:xfrm>
            <a:off x="2742579" y="3165230"/>
            <a:ext cx="0" cy="1856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Přímá spojnice 6">
            <a:extLst>
              <a:ext uri="{FF2B5EF4-FFF2-40B4-BE49-F238E27FC236}">
                <a16:creationId xmlns:a16="http://schemas.microsoft.com/office/drawing/2014/main" id="{74E9E2DD-42AC-4291-B1A0-0DEC79B0ACB5}"/>
              </a:ext>
            </a:extLst>
          </p:cNvPr>
          <p:cNvCxnSpPr>
            <a:cxnSpLocks/>
          </p:cNvCxnSpPr>
          <p:nvPr/>
        </p:nvCxnSpPr>
        <p:spPr>
          <a:xfrm>
            <a:off x="10038108" y="3165230"/>
            <a:ext cx="0" cy="1856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5D0FE3D5-58D8-45A4-8663-EA027EDD4513}"/>
              </a:ext>
            </a:extLst>
          </p:cNvPr>
          <p:cNvCxnSpPr/>
          <p:nvPr/>
        </p:nvCxnSpPr>
        <p:spPr>
          <a:xfrm flipH="1">
            <a:off x="2742579" y="5008098"/>
            <a:ext cx="73056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86671AAF-A5AA-47AB-89F4-3C2C6E4EFE26}"/>
              </a:ext>
            </a:extLst>
          </p:cNvPr>
          <p:cNvCxnSpPr/>
          <p:nvPr/>
        </p:nvCxnSpPr>
        <p:spPr>
          <a:xfrm>
            <a:off x="2335237"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011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35C016-C892-4ABB-8574-0599EDCB5957}"/>
              </a:ext>
            </a:extLst>
          </p:cNvPr>
          <p:cNvSpPr>
            <a:spLocks noGrp="1"/>
          </p:cNvSpPr>
          <p:nvPr>
            <p:ph type="title"/>
          </p:nvPr>
        </p:nvSpPr>
        <p:spPr/>
        <p:txBody>
          <a:bodyPr>
            <a:normAutofit/>
          </a:bodyPr>
          <a:lstStyle/>
          <a:p>
            <a:r>
              <a:rPr lang="sk-SK" sz="2400" u="sng" dirty="0">
                <a:solidFill>
                  <a:schemeClr val="accent6">
                    <a:lumMod val="75000"/>
                  </a:schemeClr>
                </a:solidFill>
                <a:latin typeface="Georgia Pro Cond Black" panose="02040A06050405020203" pitchFamily="18" charset="0"/>
              </a:rPr>
              <a:t>Štítok na tvrdé dosky so šnúrkami</a:t>
            </a:r>
          </a:p>
        </p:txBody>
      </p:sp>
      <p:pic>
        <p:nvPicPr>
          <p:cNvPr id="4" name="Obrázek 3">
            <a:extLst>
              <a:ext uri="{FF2B5EF4-FFF2-40B4-BE49-F238E27FC236}">
                <a16:creationId xmlns:a16="http://schemas.microsoft.com/office/drawing/2014/main" id="{7593EA4D-390D-4A7B-879C-C946E4D0A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428" y="1871857"/>
            <a:ext cx="5857143" cy="3114286"/>
          </a:xfrm>
          <a:prstGeom prst="rect">
            <a:avLst/>
          </a:prstGeom>
        </p:spPr>
      </p:pic>
      <p:cxnSp>
        <p:nvCxnSpPr>
          <p:cNvPr id="5" name="Přímá spojnice se šipkou 4">
            <a:extLst>
              <a:ext uri="{FF2B5EF4-FFF2-40B4-BE49-F238E27FC236}">
                <a16:creationId xmlns:a16="http://schemas.microsoft.com/office/drawing/2014/main" id="{4EA619B5-A4E7-4F6B-A13A-C5221F33BF3B}"/>
              </a:ext>
            </a:extLst>
          </p:cNvPr>
          <p:cNvCxnSpPr/>
          <p:nvPr/>
        </p:nvCxnSpPr>
        <p:spPr>
          <a:xfrm>
            <a:off x="4776186" y="2271861"/>
            <a:ext cx="10386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ovéPole 5">
            <a:extLst>
              <a:ext uri="{FF2B5EF4-FFF2-40B4-BE49-F238E27FC236}">
                <a16:creationId xmlns:a16="http://schemas.microsoft.com/office/drawing/2014/main" id="{4D6DE13C-6E24-4ABC-86E4-EEE3C0F31EE8}"/>
              </a:ext>
            </a:extLst>
          </p:cNvPr>
          <p:cNvSpPr txBox="1"/>
          <p:nvPr/>
        </p:nvSpPr>
        <p:spPr>
          <a:xfrm>
            <a:off x="5888434" y="2087195"/>
            <a:ext cx="1722267" cy="923330"/>
          </a:xfrm>
          <a:prstGeom prst="rect">
            <a:avLst/>
          </a:prstGeom>
          <a:noFill/>
        </p:spPr>
        <p:txBody>
          <a:bodyPr wrap="square" rtlCol="0">
            <a:spAutoFit/>
          </a:bodyPr>
          <a:lstStyle/>
          <a:p>
            <a:r>
              <a:rPr lang="sk-SK" dirty="0">
                <a:solidFill>
                  <a:srgbClr val="FF0000"/>
                </a:solidFill>
              </a:rPr>
              <a:t>Odovzdávajúca organizačná jednotka</a:t>
            </a:r>
          </a:p>
        </p:txBody>
      </p:sp>
      <p:cxnSp>
        <p:nvCxnSpPr>
          <p:cNvPr id="10" name="Přímá spojnice se šipkou 9">
            <a:extLst>
              <a:ext uri="{FF2B5EF4-FFF2-40B4-BE49-F238E27FC236}">
                <a16:creationId xmlns:a16="http://schemas.microsoft.com/office/drawing/2014/main" id="{7DFF5BED-F365-4AA4-82AC-23E42E996862}"/>
              </a:ext>
            </a:extLst>
          </p:cNvPr>
          <p:cNvCxnSpPr/>
          <p:nvPr/>
        </p:nvCxnSpPr>
        <p:spPr>
          <a:xfrm>
            <a:off x="6749567" y="4074850"/>
            <a:ext cx="1231458" cy="1420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E63A54F9-8413-47AD-A207-0CE43123000E}"/>
              </a:ext>
            </a:extLst>
          </p:cNvPr>
          <p:cNvSpPr txBox="1"/>
          <p:nvPr/>
        </p:nvSpPr>
        <p:spPr>
          <a:xfrm>
            <a:off x="7278099" y="5495278"/>
            <a:ext cx="2476870" cy="369332"/>
          </a:xfrm>
          <a:prstGeom prst="rect">
            <a:avLst/>
          </a:prstGeom>
          <a:noFill/>
        </p:spPr>
        <p:txBody>
          <a:bodyPr wrap="square" rtlCol="0">
            <a:spAutoFit/>
          </a:bodyPr>
          <a:lstStyle/>
          <a:p>
            <a:r>
              <a:rPr lang="sk-SK" dirty="0">
                <a:solidFill>
                  <a:srgbClr val="FF0000"/>
                </a:solidFill>
              </a:rPr>
              <a:t>Pôvodca spisov</a:t>
            </a:r>
          </a:p>
        </p:txBody>
      </p:sp>
    </p:spTree>
    <p:extLst>
      <p:ext uri="{BB962C8B-B14F-4D97-AF65-F5344CB8AC3E}">
        <p14:creationId xmlns:p14="http://schemas.microsoft.com/office/powerpoint/2010/main" val="2999486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AEDA9E-F7B1-49B4-9690-153CA7F0C37A}"/>
              </a:ext>
            </a:extLst>
          </p:cNvPr>
          <p:cNvSpPr>
            <a:spLocks noGrp="1"/>
          </p:cNvSpPr>
          <p:nvPr>
            <p:ph type="title"/>
          </p:nvPr>
        </p:nvSpPr>
        <p:spPr>
          <a:xfrm>
            <a:off x="914400" y="365126"/>
            <a:ext cx="10439400" cy="5782456"/>
          </a:xfrm>
        </p:spPr>
        <p:txBody>
          <a:bodyPr>
            <a:normAutofit fontScale="90000"/>
          </a:bodyPr>
          <a:lstStyle/>
          <a:p>
            <a:r>
              <a:rPr lang="sk-SK" b="1" u="sng" dirty="0">
                <a:solidFill>
                  <a:schemeClr val="accent5">
                    <a:lumMod val="75000"/>
                  </a:schemeClr>
                </a:solidFill>
              </a:rPr>
              <a:t>Spresnenie pre vyraďovanie:</a:t>
            </a:r>
            <a:br>
              <a:rPr lang="sk-SK" dirty="0"/>
            </a:br>
            <a:br>
              <a:rPr lang="sk-SK" dirty="0"/>
            </a:br>
            <a:r>
              <a:rPr lang="sk-SK" b="1" dirty="0"/>
              <a:t>- do návrhu na vyradenie v rubrike „ROK“ písať rozsah (</a:t>
            </a:r>
            <a:r>
              <a:rPr lang="sk-SK" b="1" dirty="0" err="1"/>
              <a:t>pr</a:t>
            </a:r>
            <a:r>
              <a:rPr lang="sk-SK" b="1" dirty="0"/>
              <a:t>. 2006 – 2011) </a:t>
            </a:r>
            <a:br>
              <a:rPr lang="sk-SK" dirty="0"/>
            </a:br>
            <a:r>
              <a:rPr lang="sk-SK" sz="3600" dirty="0" err="1"/>
              <a:t>pr</a:t>
            </a:r>
            <a:r>
              <a:rPr lang="sk-SK" sz="3600" dirty="0"/>
              <a:t>.:  zápisník oprávnenej osoby, ZEL, EL, spisový obal na viac rokov, EKM /vz.1/, EDUP, lekárske knihy, ...</a:t>
            </a:r>
            <a:br>
              <a:rPr lang="sk-SK" sz="3600" dirty="0"/>
            </a:br>
            <a:br>
              <a:rPr lang="sk-SK" sz="3600" dirty="0"/>
            </a:br>
            <a:r>
              <a:rPr lang="sk-SK" b="1" dirty="0"/>
              <a:t>- utajovaný Vestník – do JB 31 </a:t>
            </a:r>
            <a:r>
              <a:rPr lang="sk-SK" sz="3100" b="1" dirty="0"/>
              <a:t>(bežná korešpondencia)</a:t>
            </a:r>
            <a:br>
              <a:rPr lang="sk-SK" b="1" dirty="0"/>
            </a:br>
            <a:br>
              <a:rPr lang="sk-SK" b="1" dirty="0"/>
            </a:br>
            <a:r>
              <a:rPr lang="sk-SK" b="1" dirty="0"/>
              <a:t>- !!!RD – A20 od roka vedenia</a:t>
            </a:r>
            <a:br>
              <a:rPr lang="sk-SK" b="1" dirty="0"/>
            </a:br>
            <a:r>
              <a:rPr lang="sk-SK" b="1" dirty="0"/>
              <a:t>     PUP – A3 od vyradenia poslednej písomnosti</a:t>
            </a:r>
          </a:p>
        </p:txBody>
      </p:sp>
    </p:spTree>
    <p:extLst>
      <p:ext uri="{BB962C8B-B14F-4D97-AF65-F5344CB8AC3E}">
        <p14:creationId xmlns:p14="http://schemas.microsoft.com/office/powerpoint/2010/main" val="2439446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0D4EE3-22AA-43E6-A27B-0BE250AF81A2}"/>
              </a:ext>
            </a:extLst>
          </p:cNvPr>
          <p:cNvSpPr>
            <a:spLocks noGrp="1"/>
          </p:cNvSpPr>
          <p:nvPr>
            <p:ph type="title"/>
          </p:nvPr>
        </p:nvSpPr>
        <p:spPr>
          <a:xfrm>
            <a:off x="838200" y="365125"/>
            <a:ext cx="10515600" cy="5923133"/>
          </a:xfrm>
        </p:spPr>
        <p:txBody>
          <a:bodyPr>
            <a:normAutofit/>
          </a:bodyPr>
          <a:lstStyle/>
          <a:p>
            <a:pPr algn="ctr"/>
            <a:r>
              <a:rPr lang="sk-SK" sz="9600" b="1" dirty="0">
                <a:latin typeface="Times New Roman" panose="02020603050405020304" pitchFamily="18" charset="0"/>
                <a:cs typeface="Times New Roman" panose="02020603050405020304" pitchFamily="18" charset="0"/>
              </a:rPr>
              <a:t>Niečo z histórie</a:t>
            </a:r>
          </a:p>
        </p:txBody>
      </p:sp>
    </p:spTree>
    <p:extLst>
      <p:ext uri="{BB962C8B-B14F-4D97-AF65-F5344CB8AC3E}">
        <p14:creationId xmlns:p14="http://schemas.microsoft.com/office/powerpoint/2010/main" val="20298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ED13B6-97F4-4F88-9F28-2E1515EA9595}"/>
              </a:ext>
            </a:extLst>
          </p:cNvPr>
          <p:cNvSpPr>
            <a:spLocks noGrp="1"/>
          </p:cNvSpPr>
          <p:nvPr>
            <p:ph type="title"/>
          </p:nvPr>
        </p:nvSpPr>
        <p:spPr/>
        <p:txBody>
          <a:bodyPr>
            <a:normAutofit/>
          </a:bodyPr>
          <a:lstStyle/>
          <a:p>
            <a:r>
              <a:rPr lang="sk-SK" sz="2800" b="1" dirty="0"/>
              <a:t>                                    Zbierka zákonov SR - 628/2002 Z. z. znenie 1. 6. 2017</a:t>
            </a:r>
            <a:endParaRPr lang="sk-SK" sz="2800" dirty="0"/>
          </a:p>
        </p:txBody>
      </p:sp>
      <p:sp>
        <p:nvSpPr>
          <p:cNvPr id="3" name="Zástupný symbol pro obsah 2">
            <a:extLst>
              <a:ext uri="{FF2B5EF4-FFF2-40B4-BE49-F238E27FC236}">
                <a16:creationId xmlns:a16="http://schemas.microsoft.com/office/drawing/2014/main" id="{7D5D1493-7FD4-48FF-8192-7FB79148ADF1}"/>
              </a:ext>
            </a:extLst>
          </p:cNvPr>
          <p:cNvSpPr>
            <a:spLocks noGrp="1"/>
          </p:cNvSpPr>
          <p:nvPr>
            <p:ph idx="1"/>
          </p:nvPr>
        </p:nvSpPr>
        <p:spPr>
          <a:xfrm>
            <a:off x="838200" y="1825624"/>
            <a:ext cx="10515600" cy="4906479"/>
          </a:xfrm>
        </p:spPr>
        <p:txBody>
          <a:bodyPr>
            <a:normAutofit/>
          </a:bodyPr>
          <a:lstStyle/>
          <a:p>
            <a:pPr marL="0" indent="0">
              <a:lnSpc>
                <a:spcPct val="110000"/>
              </a:lnSpc>
              <a:spcAft>
                <a:spcPts val="0"/>
              </a:spcAft>
              <a:buNone/>
            </a:pPr>
            <a:r>
              <a:rPr lang="sk-SK" sz="1400" b="1" dirty="0">
                <a:solidFill>
                  <a:srgbClr val="070707"/>
                </a:solidFill>
                <a:latin typeface="Arial" panose="020B0604020202020204" pitchFamily="34" charset="0"/>
                <a:ea typeface="Calibri" panose="020F0502020204030204" pitchFamily="34" charset="0"/>
                <a:cs typeface="Arial" panose="020B0604020202020204" pitchFamily="34" charset="0"/>
              </a:rPr>
              <a:t>Vyhláška </a:t>
            </a:r>
            <a:r>
              <a:rPr lang="sk-SK" sz="1400" b="1" dirty="0">
                <a:solidFill>
                  <a:srgbClr val="070707"/>
                </a:solidFill>
                <a:latin typeface="Arial-BoldMT"/>
                <a:ea typeface="Calibri" panose="020F0502020204030204" pitchFamily="34" charset="0"/>
                <a:cs typeface="Arial-BoldMT"/>
              </a:rPr>
              <a:t>č</a:t>
            </a:r>
            <a:r>
              <a:rPr lang="sk-SK" sz="1400" b="1" dirty="0">
                <a:solidFill>
                  <a:srgbClr val="070707"/>
                </a:solidFill>
                <a:latin typeface="Arial" panose="020B0604020202020204" pitchFamily="34" charset="0"/>
                <a:ea typeface="Calibri" panose="020F0502020204030204" pitchFamily="34" charset="0"/>
                <a:cs typeface="Arial" panose="020B0604020202020204" pitchFamily="34" charset="0"/>
              </a:rPr>
              <a:t>. 628/2002 Z. z.</a:t>
            </a:r>
            <a:endParaRPr lang="sk-SK" sz="1400" dirty="0">
              <a:latin typeface="Calibri" panose="020F0502020204030204" pitchFamily="34" charset="0"/>
              <a:ea typeface="Calibri" panose="020F0502020204030204" pitchFamily="34" charset="0"/>
              <a:cs typeface="Arial" panose="020B0604020202020204" pitchFamily="34" charset="0"/>
            </a:endParaRPr>
          </a:p>
          <a:p>
            <a:pPr marL="0" indent="0">
              <a:lnSpc>
                <a:spcPct val="110000"/>
              </a:lnSpc>
              <a:spcAft>
                <a:spcPts val="0"/>
              </a:spcAft>
              <a:buNone/>
            </a:pPr>
            <a:r>
              <a:rPr lang="sk-SK" sz="1400" b="1" dirty="0">
                <a:solidFill>
                  <a:srgbClr val="070707"/>
                </a:solidFill>
                <a:latin typeface="Arial" panose="020B0604020202020204" pitchFamily="34" charset="0"/>
                <a:ea typeface="Calibri" panose="020F0502020204030204" pitchFamily="34" charset="0"/>
                <a:cs typeface="Arial" panose="020B0604020202020204" pitchFamily="34" charset="0"/>
              </a:rPr>
              <a:t>Vyhláška Ministerstva vnútra Slovenskej republiky, ktorou sa vykonávajú niektoré ustanovenia zákona o archívoch a</a:t>
            </a:r>
            <a:endParaRPr lang="sk-SK" sz="1400" dirty="0">
              <a:latin typeface="Calibri" panose="020F0502020204030204" pitchFamily="34" charset="0"/>
              <a:ea typeface="Calibri" panose="020F0502020204030204" pitchFamily="34" charset="0"/>
              <a:cs typeface="Arial" panose="020B0604020202020204" pitchFamily="34" charset="0"/>
            </a:endParaRPr>
          </a:p>
          <a:p>
            <a:pPr marL="0" indent="0">
              <a:lnSpc>
                <a:spcPct val="110000"/>
              </a:lnSpc>
              <a:spcAft>
                <a:spcPts val="0"/>
              </a:spcAft>
              <a:buNone/>
            </a:pPr>
            <a:r>
              <a:rPr lang="sk-SK" sz="1400" b="1" dirty="0">
                <a:solidFill>
                  <a:srgbClr val="070707"/>
                </a:solidFill>
                <a:latin typeface="Arial" panose="020B0604020202020204" pitchFamily="34" charset="0"/>
                <a:ea typeface="Calibri" panose="020F0502020204030204" pitchFamily="34" charset="0"/>
                <a:cs typeface="Arial" panose="020B0604020202020204" pitchFamily="34" charset="0"/>
              </a:rPr>
              <a:t>registratúrach a o doplnení niektorých zákonov</a:t>
            </a:r>
            <a:endParaRPr lang="sk-SK" sz="1400" dirty="0">
              <a:latin typeface="Calibri" panose="020F0502020204030204" pitchFamily="34" charset="0"/>
              <a:ea typeface="Calibri" panose="020F0502020204030204" pitchFamily="34" charset="0"/>
              <a:cs typeface="Arial" panose="020B0604020202020204" pitchFamily="34" charset="0"/>
            </a:endParaRPr>
          </a:p>
          <a:p>
            <a:pPr>
              <a:lnSpc>
                <a:spcPct val="110000"/>
              </a:lnSpc>
              <a:spcAft>
                <a:spcPts val="0"/>
              </a:spcAft>
            </a:pPr>
            <a:r>
              <a:rPr lang="sk-SK" sz="1400" dirty="0">
                <a:solidFill>
                  <a:srgbClr val="05507A"/>
                </a:solidFill>
                <a:latin typeface="Arial" panose="020B0604020202020204" pitchFamily="34" charset="0"/>
                <a:ea typeface="Calibri" panose="020F0502020204030204" pitchFamily="34" charset="0"/>
                <a:cs typeface="Arial" panose="020B0604020202020204" pitchFamily="34" charset="0"/>
              </a:rPr>
              <a:t>http://www.zakonypreludi.sk/zz/2002-628</a:t>
            </a:r>
            <a:endParaRPr lang="sk-SK" sz="1400" dirty="0">
              <a:latin typeface="Calibri" panose="020F0502020204030204" pitchFamily="34" charset="0"/>
              <a:ea typeface="Calibri" panose="020F0502020204030204" pitchFamily="34" charset="0"/>
              <a:cs typeface="Arial" panose="020B0604020202020204" pitchFamily="34" charset="0"/>
            </a:endParaRPr>
          </a:p>
          <a:p>
            <a:pPr>
              <a:lnSpc>
                <a:spcPct val="110000"/>
              </a:lnSpc>
              <a:spcAft>
                <a:spcPts val="0"/>
              </a:spcAft>
            </a:pPr>
            <a:r>
              <a:rPr lang="sk-SK" sz="1400" dirty="0">
                <a:solidFill>
                  <a:srgbClr val="505050"/>
                </a:solidFill>
                <a:latin typeface="Arial" panose="020B0604020202020204" pitchFamily="34" charset="0"/>
                <a:ea typeface="Calibri" panose="020F0502020204030204" pitchFamily="34" charset="0"/>
                <a:cs typeface="Arial" panose="020B0604020202020204" pitchFamily="34" charset="0"/>
              </a:rPr>
              <a:t>(v znení </a:t>
            </a:r>
            <a:r>
              <a:rPr lang="sk-SK" sz="1400" dirty="0">
                <a:solidFill>
                  <a:srgbClr val="505050"/>
                </a:solidFill>
                <a:latin typeface="ArialMT"/>
                <a:ea typeface="Calibri" panose="020F0502020204030204" pitchFamily="34" charset="0"/>
                <a:cs typeface="ArialMT"/>
              </a:rPr>
              <a:t>č</a:t>
            </a:r>
            <a:r>
              <a:rPr lang="sk-SK" sz="1400" dirty="0">
                <a:solidFill>
                  <a:srgbClr val="505050"/>
                </a:solidFill>
                <a:latin typeface="Arial" panose="020B0604020202020204" pitchFamily="34" charset="0"/>
                <a:ea typeface="Calibri" panose="020F0502020204030204" pitchFamily="34" charset="0"/>
                <a:cs typeface="Arial" panose="020B0604020202020204" pitchFamily="34" charset="0"/>
              </a:rPr>
              <a:t>. </a:t>
            </a:r>
            <a:r>
              <a:rPr lang="sk-SK" sz="1400" dirty="0">
                <a:solidFill>
                  <a:srgbClr val="05507A"/>
                </a:solidFill>
                <a:latin typeface="Arial" panose="020B0604020202020204" pitchFamily="34" charset="0"/>
                <a:ea typeface="Calibri" panose="020F0502020204030204" pitchFamily="34" charset="0"/>
                <a:cs typeface="Arial" panose="020B0604020202020204" pitchFamily="34" charset="0"/>
              </a:rPr>
              <a:t>251/2005 Z. z.</a:t>
            </a:r>
            <a:r>
              <a:rPr lang="sk-SK" sz="1400" dirty="0">
                <a:solidFill>
                  <a:srgbClr val="505050"/>
                </a:solidFill>
                <a:latin typeface="Arial" panose="020B0604020202020204" pitchFamily="34" charset="0"/>
                <a:ea typeface="Calibri" panose="020F0502020204030204" pitchFamily="34" charset="0"/>
                <a:cs typeface="Arial" panose="020B0604020202020204" pitchFamily="34" charset="0"/>
              </a:rPr>
              <a:t>, </a:t>
            </a:r>
            <a:r>
              <a:rPr lang="sk-SK" sz="1400" dirty="0">
                <a:solidFill>
                  <a:srgbClr val="05507A"/>
                </a:solidFill>
                <a:latin typeface="Arial" panose="020B0604020202020204" pitchFamily="34" charset="0"/>
                <a:ea typeface="Calibri" panose="020F0502020204030204" pitchFamily="34" charset="0"/>
                <a:cs typeface="Arial" panose="020B0604020202020204" pitchFamily="34" charset="0"/>
              </a:rPr>
              <a:t>242/2007 Z. z.</a:t>
            </a:r>
            <a:r>
              <a:rPr lang="sk-SK" sz="1400" dirty="0">
                <a:solidFill>
                  <a:srgbClr val="505050"/>
                </a:solidFill>
                <a:latin typeface="Arial" panose="020B0604020202020204" pitchFamily="34" charset="0"/>
                <a:ea typeface="Calibri" panose="020F0502020204030204" pitchFamily="34" charset="0"/>
                <a:cs typeface="Arial" panose="020B0604020202020204" pitchFamily="34" charset="0"/>
              </a:rPr>
              <a:t>, </a:t>
            </a:r>
            <a:r>
              <a:rPr lang="sk-SK" sz="1400" dirty="0">
                <a:solidFill>
                  <a:srgbClr val="05507A"/>
                </a:solidFill>
                <a:latin typeface="Arial" panose="020B0604020202020204" pitchFamily="34" charset="0"/>
                <a:ea typeface="Calibri" panose="020F0502020204030204" pitchFamily="34" charset="0"/>
                <a:cs typeface="Arial" panose="020B0604020202020204" pitchFamily="34" charset="0"/>
              </a:rPr>
              <a:t>92/2013 Z. z.</a:t>
            </a:r>
            <a:r>
              <a:rPr lang="sk-SK" sz="1400" dirty="0">
                <a:solidFill>
                  <a:srgbClr val="505050"/>
                </a:solidFill>
                <a:latin typeface="Arial" panose="020B0604020202020204" pitchFamily="34" charset="0"/>
                <a:ea typeface="Calibri" panose="020F0502020204030204" pitchFamily="34" charset="0"/>
                <a:cs typeface="Arial" panose="020B0604020202020204" pitchFamily="34" charset="0"/>
              </a:rPr>
              <a:t>, </a:t>
            </a:r>
            <a:r>
              <a:rPr lang="sk-SK" sz="1400" dirty="0">
                <a:solidFill>
                  <a:srgbClr val="05507A"/>
                </a:solidFill>
                <a:latin typeface="Arial" panose="020B0604020202020204" pitchFamily="34" charset="0"/>
                <a:ea typeface="Calibri" panose="020F0502020204030204" pitchFamily="34" charset="0"/>
                <a:cs typeface="Arial" panose="020B0604020202020204" pitchFamily="34" charset="0"/>
              </a:rPr>
              <a:t>92/2013 Z. z.</a:t>
            </a:r>
            <a:r>
              <a:rPr lang="sk-SK" sz="1400" dirty="0">
                <a:solidFill>
                  <a:srgbClr val="505050"/>
                </a:solidFill>
                <a:latin typeface="Arial" panose="020B0604020202020204" pitchFamily="34" charset="0"/>
                <a:ea typeface="Calibri" panose="020F0502020204030204" pitchFamily="34" charset="0"/>
                <a:cs typeface="Arial" panose="020B0604020202020204" pitchFamily="34" charset="0"/>
              </a:rPr>
              <a:t>, </a:t>
            </a:r>
            <a:r>
              <a:rPr lang="sk-SK" sz="1400" dirty="0">
                <a:solidFill>
                  <a:srgbClr val="009100"/>
                </a:solidFill>
                <a:latin typeface="Arial" panose="020B0604020202020204" pitchFamily="34" charset="0"/>
                <a:ea typeface="Calibri" panose="020F0502020204030204" pitchFamily="34" charset="0"/>
                <a:cs typeface="Arial" panose="020B0604020202020204" pitchFamily="34" charset="0"/>
              </a:rPr>
              <a:t>76/2017 Z. z.</a:t>
            </a:r>
            <a:r>
              <a:rPr lang="sk-SK" sz="1400" dirty="0">
                <a:solidFill>
                  <a:srgbClr val="505050"/>
                </a:solidFill>
                <a:latin typeface="Arial" panose="020B0604020202020204" pitchFamily="34" charset="0"/>
                <a:ea typeface="Calibri" panose="020F0502020204030204" pitchFamily="34" charset="0"/>
                <a:cs typeface="Arial" panose="020B0604020202020204" pitchFamily="34" charset="0"/>
              </a:rPr>
              <a:t>)</a:t>
            </a:r>
            <a:endParaRPr lang="sk-SK" sz="1400" dirty="0">
              <a:latin typeface="Calibri" panose="020F0502020204030204" pitchFamily="34" charset="0"/>
              <a:ea typeface="Calibri" panose="020F0502020204030204" pitchFamily="34" charset="0"/>
              <a:cs typeface="Arial" panose="020B0604020202020204" pitchFamily="34" charset="0"/>
            </a:endParaRPr>
          </a:p>
          <a:p>
            <a:pPr>
              <a:lnSpc>
                <a:spcPct val="110000"/>
              </a:lnSpc>
              <a:spcAft>
                <a:spcPts val="0"/>
              </a:spcAft>
            </a:pPr>
            <a:r>
              <a:rPr lang="sk-SK" sz="1400" b="1" dirty="0">
                <a:solidFill>
                  <a:srgbClr val="000000"/>
                </a:solidFill>
                <a:latin typeface="Arial" panose="020B0604020202020204" pitchFamily="34" charset="0"/>
                <a:ea typeface="Calibri" panose="020F0502020204030204" pitchFamily="34" charset="0"/>
                <a:cs typeface="Arial" panose="020B0604020202020204" pitchFamily="34" charset="0"/>
              </a:rPr>
              <a:t>Znenie 01.06.2017</a:t>
            </a:r>
            <a:endParaRPr lang="sk-SK" sz="1400" dirty="0">
              <a:latin typeface="Calibri" panose="020F0502020204030204" pitchFamily="34" charset="0"/>
              <a:ea typeface="Calibri" panose="020F0502020204030204" pitchFamily="34" charset="0"/>
              <a:cs typeface="Arial" panose="020B0604020202020204" pitchFamily="34" charset="0"/>
            </a:endParaRPr>
          </a:p>
          <a:p>
            <a:pPr>
              <a:lnSpc>
                <a:spcPct val="110000"/>
              </a:lnSpc>
              <a:spcAft>
                <a:spcPts val="0"/>
              </a:spcAft>
            </a:pPr>
            <a:r>
              <a:rPr lang="sk-SK" sz="1400" dirty="0">
                <a:solidFill>
                  <a:srgbClr val="000000"/>
                </a:solidFill>
                <a:latin typeface="Arial" panose="020B0604020202020204" pitchFamily="34" charset="0"/>
                <a:ea typeface="Calibri" panose="020F0502020204030204" pitchFamily="34" charset="0"/>
                <a:cs typeface="Arial" panose="020B0604020202020204" pitchFamily="34" charset="0"/>
              </a:rPr>
              <a:t>628 VYHLÁŠKA Ministerstva vnútra Slovenskej republiky z 29. októbra 2002,</a:t>
            </a:r>
            <a:endParaRPr lang="sk-SK" sz="1400" dirty="0">
              <a:latin typeface="Calibri" panose="020F0502020204030204" pitchFamily="34" charset="0"/>
              <a:ea typeface="Calibri" panose="020F0502020204030204" pitchFamily="34" charset="0"/>
              <a:cs typeface="Arial" panose="020B0604020202020204" pitchFamily="34" charset="0"/>
            </a:endParaRPr>
          </a:p>
          <a:p>
            <a:pPr marL="0" indent="0">
              <a:lnSpc>
                <a:spcPct val="110000"/>
              </a:lnSpc>
              <a:spcAft>
                <a:spcPts val="0"/>
              </a:spcAft>
              <a:buNone/>
            </a:pPr>
            <a:r>
              <a:rPr lang="sk-SK" sz="1400" dirty="0">
                <a:solidFill>
                  <a:srgbClr val="000000"/>
                </a:solidFill>
                <a:latin typeface="Arial" panose="020B0604020202020204" pitchFamily="34" charset="0"/>
                <a:ea typeface="Calibri" panose="020F0502020204030204" pitchFamily="34" charset="0"/>
                <a:cs typeface="Arial" panose="020B0604020202020204" pitchFamily="34" charset="0"/>
              </a:rPr>
              <a:t>ktorou sa vykonávajú niektoré ustanovenia zákona o archívoch a registratúrach a o doplnení niektorých zákonov.</a:t>
            </a:r>
          </a:p>
          <a:p>
            <a:pPr marL="0" indent="0">
              <a:lnSpc>
                <a:spcPct val="110000"/>
              </a:lnSpc>
              <a:spcAft>
                <a:spcPts val="0"/>
              </a:spcAft>
              <a:buNone/>
            </a:pPr>
            <a:r>
              <a:rPr lang="sk-SK" sz="1400" dirty="0">
                <a:solidFill>
                  <a:srgbClr val="000000"/>
                </a:solidFill>
                <a:latin typeface="Arial" panose="020B0604020202020204" pitchFamily="34" charset="0"/>
                <a:ea typeface="Calibri" panose="020F0502020204030204" pitchFamily="34" charset="0"/>
                <a:cs typeface="Arial" panose="020B0604020202020204" pitchFamily="34" charset="0"/>
              </a:rPr>
              <a:t>Ministerstvo vnútra Slovenskej republiky (</a:t>
            </a:r>
            <a:r>
              <a:rPr lang="sk-SK" sz="1400" dirty="0">
                <a:latin typeface="Arial" panose="020B0604020202020204" pitchFamily="34" charset="0"/>
                <a:ea typeface="Calibri" panose="020F0502020204030204" pitchFamily="34" charset="0"/>
                <a:cs typeface="Arial" panose="020B0604020202020204" pitchFamily="34" charset="0"/>
              </a:rPr>
              <a:t>(</a:t>
            </a:r>
            <a:r>
              <a:rPr lang="sk-SK" sz="1400" dirty="0">
                <a:latin typeface="ArialMT"/>
                <a:ea typeface="Calibri" panose="020F0502020204030204" pitchFamily="34" charset="0"/>
                <a:cs typeface="ArialMT"/>
              </a:rPr>
              <a:t>ď</a:t>
            </a:r>
            <a:r>
              <a:rPr lang="sk-SK" sz="1400" dirty="0">
                <a:latin typeface="Arial" panose="020B0604020202020204" pitchFamily="34" charset="0"/>
                <a:ea typeface="Calibri" panose="020F0502020204030204" pitchFamily="34" charset="0"/>
                <a:cs typeface="Arial" panose="020B0604020202020204" pitchFamily="34" charset="0"/>
              </a:rPr>
              <a:t>alej len „ministerstvo") pod</a:t>
            </a:r>
            <a:r>
              <a:rPr lang="sk-SK" sz="1400" dirty="0">
                <a:latin typeface="ArialMT"/>
                <a:ea typeface="Calibri" panose="020F0502020204030204" pitchFamily="34" charset="0"/>
                <a:cs typeface="ArialMT"/>
              </a:rPr>
              <a:t>ľ</a:t>
            </a:r>
            <a:r>
              <a:rPr lang="sk-SK" sz="1400" dirty="0">
                <a:latin typeface="Arial" panose="020B0604020202020204" pitchFamily="34" charset="0"/>
                <a:ea typeface="Calibri" panose="020F0502020204030204" pitchFamily="34" charset="0"/>
                <a:cs typeface="Arial" panose="020B0604020202020204" pitchFamily="34" charset="0"/>
              </a:rPr>
              <a:t>a § 33 zákona </a:t>
            </a:r>
            <a:r>
              <a:rPr lang="sk-SK" sz="1400" dirty="0">
                <a:latin typeface="ArialMT"/>
                <a:ea typeface="Calibri" panose="020F0502020204030204" pitchFamily="34" charset="0"/>
                <a:cs typeface="ArialMT"/>
              </a:rPr>
              <a:t>č</a:t>
            </a:r>
            <a:r>
              <a:rPr lang="sk-SK" sz="1400" dirty="0">
                <a:latin typeface="Arial" panose="020B0604020202020204" pitchFamily="34" charset="0"/>
                <a:ea typeface="Calibri" panose="020F0502020204030204" pitchFamily="34" charset="0"/>
                <a:cs typeface="Arial" panose="020B0604020202020204" pitchFamily="34" charset="0"/>
              </a:rPr>
              <a:t>. 395/2002 Z. z. o archívoch a registratúrach a o doplnení niektorých zákonov ustanovuje:</a:t>
            </a:r>
            <a:endParaRPr lang="sk-SK" sz="1400"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sk-SK" dirty="0"/>
          </a:p>
        </p:txBody>
      </p:sp>
      <p:pic>
        <p:nvPicPr>
          <p:cNvPr id="4" name="Obrázek 3">
            <a:extLst>
              <a:ext uri="{FF2B5EF4-FFF2-40B4-BE49-F238E27FC236}">
                <a16:creationId xmlns:a16="http://schemas.microsoft.com/office/drawing/2014/main" id="{0F8C5149-267C-4840-9C3F-9DA80048F69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5866"/>
            <a:ext cx="2517912" cy="1146969"/>
          </a:xfrm>
          <a:prstGeom prst="rect">
            <a:avLst/>
          </a:prstGeom>
          <a:noFill/>
          <a:ln>
            <a:noFill/>
          </a:ln>
        </p:spPr>
      </p:pic>
    </p:spTree>
    <p:extLst>
      <p:ext uri="{BB962C8B-B14F-4D97-AF65-F5344CB8AC3E}">
        <p14:creationId xmlns:p14="http://schemas.microsoft.com/office/powerpoint/2010/main" val="2305195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46660DDB-88EC-4C52-8E2B-2CC5D967C320}"/>
              </a:ext>
            </a:extLst>
          </p:cNvPr>
          <p:cNvPicPr>
            <a:picLocks noChangeAspect="1"/>
          </p:cNvPicPr>
          <p:nvPr/>
        </p:nvPicPr>
        <p:blipFill>
          <a:blip r:embed="rId2"/>
          <a:stretch>
            <a:fillRect/>
          </a:stretch>
        </p:blipFill>
        <p:spPr>
          <a:xfrm>
            <a:off x="3413806" y="0"/>
            <a:ext cx="8778194" cy="6858000"/>
          </a:xfrm>
          <a:prstGeom prst="rect">
            <a:avLst/>
          </a:prstGeom>
        </p:spPr>
      </p:pic>
      <p:sp>
        <p:nvSpPr>
          <p:cNvPr id="6" name="TextovéPole 5">
            <a:extLst>
              <a:ext uri="{FF2B5EF4-FFF2-40B4-BE49-F238E27FC236}">
                <a16:creationId xmlns:a16="http://schemas.microsoft.com/office/drawing/2014/main" id="{389D6843-AE91-4E11-BF55-EC6A3C178E2E}"/>
              </a:ext>
            </a:extLst>
          </p:cNvPr>
          <p:cNvSpPr txBox="1"/>
          <p:nvPr/>
        </p:nvSpPr>
        <p:spPr>
          <a:xfrm>
            <a:off x="337625" y="787791"/>
            <a:ext cx="2897944" cy="923330"/>
          </a:xfrm>
          <a:prstGeom prst="rect">
            <a:avLst/>
          </a:prstGeom>
          <a:noFill/>
        </p:spPr>
        <p:txBody>
          <a:bodyPr wrap="square" rtlCol="0">
            <a:spAutoFit/>
          </a:bodyPr>
          <a:lstStyle/>
          <a:p>
            <a:r>
              <a:rPr lang="sk-SK" b="1" dirty="0">
                <a:latin typeface="Times New Roman" panose="02020603050405020304" pitchFamily="18" charset="0"/>
                <a:cs typeface="Times New Roman" panose="02020603050405020304" pitchFamily="18" charset="0"/>
              </a:rPr>
              <a:t>Pokyny </a:t>
            </a:r>
          </a:p>
          <a:p>
            <a:r>
              <a:rPr lang="sk-SK" b="1" dirty="0">
                <a:latin typeface="Times New Roman" panose="02020603050405020304" pitchFamily="18" charset="0"/>
                <a:cs typeface="Times New Roman" panose="02020603050405020304" pitchFamily="18" charset="0"/>
              </a:rPr>
              <a:t>k sčítaniu obyvateľstva</a:t>
            </a:r>
          </a:p>
          <a:p>
            <a:r>
              <a:rPr lang="sk-SK" b="1" dirty="0">
                <a:latin typeface="Times New Roman" panose="02020603050405020304" pitchFamily="18" charset="0"/>
                <a:cs typeface="Times New Roman" panose="02020603050405020304" pitchFamily="18" charset="0"/>
              </a:rPr>
              <a:t>- r. 1880</a:t>
            </a:r>
          </a:p>
        </p:txBody>
      </p:sp>
    </p:spTree>
    <p:extLst>
      <p:ext uri="{BB962C8B-B14F-4D97-AF65-F5344CB8AC3E}">
        <p14:creationId xmlns:p14="http://schemas.microsoft.com/office/powerpoint/2010/main" val="208100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FD6C981-29D7-430C-A564-7AD8D5981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513" y="0"/>
            <a:ext cx="5602574" cy="6858000"/>
          </a:xfrm>
          <a:prstGeom prst="rect">
            <a:avLst/>
          </a:prstGeom>
        </p:spPr>
      </p:pic>
      <p:sp>
        <p:nvSpPr>
          <p:cNvPr id="4" name="TextovéPole 3">
            <a:extLst>
              <a:ext uri="{FF2B5EF4-FFF2-40B4-BE49-F238E27FC236}">
                <a16:creationId xmlns:a16="http://schemas.microsoft.com/office/drawing/2014/main" id="{D5CC85E5-7BE3-4CFF-A4E2-9E843C2A9012}"/>
              </a:ext>
            </a:extLst>
          </p:cNvPr>
          <p:cNvSpPr txBox="1"/>
          <p:nvPr/>
        </p:nvSpPr>
        <p:spPr>
          <a:xfrm>
            <a:off x="295421" y="492369"/>
            <a:ext cx="4684541" cy="1477328"/>
          </a:xfrm>
          <a:prstGeom prst="rect">
            <a:avLst/>
          </a:prstGeom>
          <a:noFill/>
        </p:spPr>
        <p:txBody>
          <a:bodyPr wrap="square" rtlCol="0">
            <a:spAutoFit/>
          </a:bodyPr>
          <a:lstStyle/>
          <a:p>
            <a:r>
              <a:rPr lang="sk-SK" b="1" dirty="0" err="1"/>
              <a:t>Vystrojovací</a:t>
            </a:r>
            <a:r>
              <a:rPr lang="sk-SK" b="1" dirty="0"/>
              <a:t> predpis Slovenskej armády – 1940</a:t>
            </a:r>
          </a:p>
          <a:p>
            <a:endParaRPr lang="sk-SK" dirty="0"/>
          </a:p>
          <a:p>
            <a:pPr marL="285750" indent="-285750">
              <a:buFontTx/>
              <a:buChar char="-"/>
            </a:pPr>
            <a:r>
              <a:rPr lang="sk-SK" dirty="0"/>
              <a:t>Spoločenská rovnošata npor. jazdectva</a:t>
            </a:r>
          </a:p>
          <a:p>
            <a:pPr marL="285750" indent="-285750">
              <a:buFontTx/>
              <a:buChar char="-"/>
            </a:pPr>
            <a:r>
              <a:rPr lang="sk-SK" dirty="0"/>
              <a:t>Spoločenská rovnošata nadporučíka </a:t>
            </a:r>
            <a:r>
              <a:rPr lang="sk-SK" dirty="0" err="1"/>
              <a:t>automobilného</a:t>
            </a:r>
            <a:r>
              <a:rPr lang="sk-SK" dirty="0"/>
              <a:t> vojska</a:t>
            </a:r>
          </a:p>
        </p:txBody>
      </p:sp>
    </p:spTree>
    <p:extLst>
      <p:ext uri="{BB962C8B-B14F-4D97-AF65-F5344CB8AC3E}">
        <p14:creationId xmlns:p14="http://schemas.microsoft.com/office/powerpoint/2010/main" val="1457334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A29C46E-AF18-45C6-9F32-D364AD9B8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31" y="138097"/>
            <a:ext cx="2168651" cy="3564524"/>
          </a:xfrm>
          <a:prstGeom prst="rect">
            <a:avLst/>
          </a:prstGeom>
        </p:spPr>
      </p:pic>
      <p:pic>
        <p:nvPicPr>
          <p:cNvPr id="5" name="Obrázek 4">
            <a:extLst>
              <a:ext uri="{FF2B5EF4-FFF2-40B4-BE49-F238E27FC236}">
                <a16:creationId xmlns:a16="http://schemas.microsoft.com/office/drawing/2014/main" id="{E123F0A2-D89F-4046-A922-1F34D9D6F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467" y="581469"/>
            <a:ext cx="2319528" cy="3121152"/>
          </a:xfrm>
          <a:prstGeom prst="rect">
            <a:avLst/>
          </a:prstGeom>
        </p:spPr>
      </p:pic>
      <p:pic>
        <p:nvPicPr>
          <p:cNvPr id="7" name="Obrázek 6">
            <a:extLst>
              <a:ext uri="{FF2B5EF4-FFF2-40B4-BE49-F238E27FC236}">
                <a16:creationId xmlns:a16="http://schemas.microsoft.com/office/drawing/2014/main" id="{8924C49B-A69A-43B8-852B-60A7C9B03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022" y="581469"/>
            <a:ext cx="2212848" cy="3121152"/>
          </a:xfrm>
          <a:prstGeom prst="rect">
            <a:avLst/>
          </a:prstGeom>
        </p:spPr>
      </p:pic>
      <p:pic>
        <p:nvPicPr>
          <p:cNvPr id="9" name="Obrázek 8">
            <a:extLst>
              <a:ext uri="{FF2B5EF4-FFF2-40B4-BE49-F238E27FC236}">
                <a16:creationId xmlns:a16="http://schemas.microsoft.com/office/drawing/2014/main" id="{2C2F86DD-C5DF-4191-BB8C-7F06519A3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322" y="581469"/>
            <a:ext cx="2292096" cy="3121152"/>
          </a:xfrm>
          <a:prstGeom prst="rect">
            <a:avLst/>
          </a:prstGeom>
        </p:spPr>
      </p:pic>
      <p:pic>
        <p:nvPicPr>
          <p:cNvPr id="11" name="Obrázek 10">
            <a:extLst>
              <a:ext uri="{FF2B5EF4-FFF2-40B4-BE49-F238E27FC236}">
                <a16:creationId xmlns:a16="http://schemas.microsoft.com/office/drawing/2014/main" id="{B2FFD358-35DA-4A0F-8EAE-2E8E75792B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631" y="3803904"/>
            <a:ext cx="2340864" cy="3054096"/>
          </a:xfrm>
          <a:prstGeom prst="rect">
            <a:avLst/>
          </a:prstGeom>
        </p:spPr>
      </p:pic>
      <p:pic>
        <p:nvPicPr>
          <p:cNvPr id="13" name="Obrázek 12">
            <a:extLst>
              <a:ext uri="{FF2B5EF4-FFF2-40B4-BE49-F238E27FC236}">
                <a16:creationId xmlns:a16="http://schemas.microsoft.com/office/drawing/2014/main" id="{7C009FDC-4755-4A7A-8844-1E4305B0F6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0089" y="3736848"/>
            <a:ext cx="2194560" cy="3121152"/>
          </a:xfrm>
          <a:prstGeom prst="rect">
            <a:avLst/>
          </a:prstGeom>
        </p:spPr>
      </p:pic>
      <p:pic>
        <p:nvPicPr>
          <p:cNvPr id="15" name="Obrázek 14">
            <a:extLst>
              <a:ext uri="{FF2B5EF4-FFF2-40B4-BE49-F238E27FC236}">
                <a16:creationId xmlns:a16="http://schemas.microsoft.com/office/drawing/2014/main" id="{C208D326-CB10-4EE3-B151-54072779E3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4029" y="3736848"/>
            <a:ext cx="2340864" cy="3121152"/>
          </a:xfrm>
          <a:prstGeom prst="rect">
            <a:avLst/>
          </a:prstGeom>
        </p:spPr>
      </p:pic>
      <p:pic>
        <p:nvPicPr>
          <p:cNvPr id="17" name="Obrázek 16">
            <a:extLst>
              <a:ext uri="{FF2B5EF4-FFF2-40B4-BE49-F238E27FC236}">
                <a16:creationId xmlns:a16="http://schemas.microsoft.com/office/drawing/2014/main" id="{C8630970-0747-462C-9F64-03CFA7E3DC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7187" y="3702621"/>
            <a:ext cx="2270760" cy="3121152"/>
          </a:xfrm>
          <a:prstGeom prst="rect">
            <a:avLst/>
          </a:prstGeom>
        </p:spPr>
      </p:pic>
      <p:sp>
        <p:nvSpPr>
          <p:cNvPr id="18" name="TextovéPole 17">
            <a:extLst>
              <a:ext uri="{FF2B5EF4-FFF2-40B4-BE49-F238E27FC236}">
                <a16:creationId xmlns:a16="http://schemas.microsoft.com/office/drawing/2014/main" id="{05479CF5-CDF6-4E88-96CC-87F68C6908D9}"/>
              </a:ext>
            </a:extLst>
          </p:cNvPr>
          <p:cNvSpPr txBox="1"/>
          <p:nvPr/>
        </p:nvSpPr>
        <p:spPr>
          <a:xfrm>
            <a:off x="323557" y="0"/>
            <a:ext cx="10016197" cy="523220"/>
          </a:xfrm>
          <a:prstGeom prst="rect">
            <a:avLst/>
          </a:prstGeom>
          <a:noFill/>
        </p:spPr>
        <p:txBody>
          <a:bodyPr wrap="square" rtlCol="0">
            <a:spAutoFit/>
          </a:bodyPr>
          <a:lstStyle/>
          <a:p>
            <a:r>
              <a:rPr lang="sk-SK" sz="2800" b="1" u="sng" dirty="0"/>
              <a:t>Rovnošaty našich vojakov z rôznych jednotiek a období</a:t>
            </a:r>
          </a:p>
        </p:txBody>
      </p:sp>
    </p:spTree>
    <p:extLst>
      <p:ext uri="{BB962C8B-B14F-4D97-AF65-F5344CB8AC3E}">
        <p14:creationId xmlns:p14="http://schemas.microsoft.com/office/powerpoint/2010/main" val="2202343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C4E97C6-82B1-4EB2-8EBD-03774FF2A8B1}"/>
              </a:ext>
            </a:extLst>
          </p:cNvPr>
          <p:cNvPicPr>
            <a:picLocks noChangeAspect="1"/>
          </p:cNvPicPr>
          <p:nvPr/>
        </p:nvPicPr>
        <p:blipFill>
          <a:blip r:embed="rId2"/>
          <a:stretch>
            <a:fillRect/>
          </a:stretch>
        </p:blipFill>
        <p:spPr>
          <a:xfrm>
            <a:off x="0" y="961205"/>
            <a:ext cx="12192000" cy="4935590"/>
          </a:xfrm>
          <a:prstGeom prst="rect">
            <a:avLst/>
          </a:prstGeom>
        </p:spPr>
      </p:pic>
      <p:sp>
        <p:nvSpPr>
          <p:cNvPr id="3" name="TextovéPole 2">
            <a:extLst>
              <a:ext uri="{FF2B5EF4-FFF2-40B4-BE49-F238E27FC236}">
                <a16:creationId xmlns:a16="http://schemas.microsoft.com/office/drawing/2014/main" id="{B826F29F-5FC5-42AC-A769-DAC46CB7B782}"/>
              </a:ext>
            </a:extLst>
          </p:cNvPr>
          <p:cNvSpPr txBox="1"/>
          <p:nvPr/>
        </p:nvSpPr>
        <p:spPr>
          <a:xfrm>
            <a:off x="4572000" y="450166"/>
            <a:ext cx="8088923" cy="523220"/>
          </a:xfrm>
          <a:prstGeom prst="rect">
            <a:avLst/>
          </a:prstGeom>
          <a:noFill/>
        </p:spPr>
        <p:txBody>
          <a:bodyPr wrap="square" rtlCol="0">
            <a:spAutoFit/>
          </a:bodyPr>
          <a:lstStyle/>
          <a:p>
            <a:r>
              <a:rPr lang="sk-SK" sz="2800" b="1" dirty="0">
                <a:latin typeface="Times New Roman" panose="02020603050405020304" pitchFamily="18" charset="0"/>
                <a:cs typeface="Times New Roman" panose="02020603050405020304" pitchFamily="18" charset="0"/>
              </a:rPr>
              <a:t>TRENČÍN</a:t>
            </a:r>
          </a:p>
        </p:txBody>
      </p:sp>
    </p:spTree>
    <p:extLst>
      <p:ext uri="{BB962C8B-B14F-4D97-AF65-F5344CB8AC3E}">
        <p14:creationId xmlns:p14="http://schemas.microsoft.com/office/powerpoint/2010/main" val="3120206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75C6B96-B400-40B8-8D23-1C6F45D14832}"/>
              </a:ext>
            </a:extLst>
          </p:cNvPr>
          <p:cNvSpPr txBox="1"/>
          <p:nvPr/>
        </p:nvSpPr>
        <p:spPr>
          <a:xfrm>
            <a:off x="291029" y="154745"/>
            <a:ext cx="3559126" cy="1446550"/>
          </a:xfrm>
          <a:prstGeom prst="rect">
            <a:avLst/>
          </a:prstGeom>
          <a:noFill/>
        </p:spPr>
        <p:txBody>
          <a:bodyPr wrap="square" rtlCol="0">
            <a:spAutoFit/>
          </a:bodyPr>
          <a:lstStyle/>
          <a:p>
            <a:r>
              <a:rPr lang="sk-SK" sz="2800" b="1" dirty="0">
                <a:latin typeface="Times New Roman" panose="02020603050405020304" pitchFamily="18" charset="0"/>
                <a:cs typeface="Times New Roman" panose="02020603050405020304" pitchFamily="18" charset="0"/>
              </a:rPr>
              <a:t>Potvrdenie odslúžených rokov</a:t>
            </a:r>
          </a:p>
          <a:p>
            <a:r>
              <a:rPr lang="sk-SK" sz="3200" dirty="0"/>
              <a:t>- z  r. 1887</a:t>
            </a:r>
          </a:p>
        </p:txBody>
      </p:sp>
      <p:pic>
        <p:nvPicPr>
          <p:cNvPr id="5" name="Obrázek 4">
            <a:extLst>
              <a:ext uri="{FF2B5EF4-FFF2-40B4-BE49-F238E27FC236}">
                <a16:creationId xmlns:a16="http://schemas.microsoft.com/office/drawing/2014/main" id="{D58051C0-8EA5-4484-B18E-033A5C86B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155" y="73152"/>
            <a:ext cx="7342632" cy="6711696"/>
          </a:xfrm>
          <a:prstGeom prst="rect">
            <a:avLst/>
          </a:prstGeom>
        </p:spPr>
      </p:pic>
    </p:spTree>
    <p:extLst>
      <p:ext uri="{BB962C8B-B14F-4D97-AF65-F5344CB8AC3E}">
        <p14:creationId xmlns:p14="http://schemas.microsoft.com/office/powerpoint/2010/main" val="1358181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7FC82F-90B7-44D0-97D9-66659247D16A}"/>
              </a:ext>
            </a:extLst>
          </p:cNvPr>
          <p:cNvSpPr>
            <a:spLocks noGrp="1"/>
          </p:cNvSpPr>
          <p:nvPr>
            <p:ph type="title"/>
          </p:nvPr>
        </p:nvSpPr>
        <p:spPr>
          <a:xfrm>
            <a:off x="838200" y="365125"/>
            <a:ext cx="10515600" cy="1280795"/>
          </a:xfrm>
        </p:spPr>
        <p:txBody>
          <a:bodyPr>
            <a:normAutofit fontScale="90000"/>
          </a:bodyPr>
          <a:lstStyle/>
          <a:p>
            <a:br>
              <a:rPr lang="sk-SK" sz="2700" b="1" dirty="0">
                <a:solidFill>
                  <a:srgbClr val="202020"/>
                </a:solidFill>
                <a:latin typeface="Arial" panose="020B0604020202020204" pitchFamily="34" charset="0"/>
                <a:ea typeface="Calibri" panose="020F0502020204030204" pitchFamily="34" charset="0"/>
                <a:cs typeface="Arial" panose="020B0604020202020204" pitchFamily="34" charset="0"/>
              </a:rPr>
            </a:br>
            <a:br>
              <a:rPr lang="sk-SK" sz="2700" b="1" dirty="0">
                <a:solidFill>
                  <a:srgbClr val="202020"/>
                </a:solidFill>
                <a:latin typeface="Arial" panose="020B0604020202020204" pitchFamily="34" charset="0"/>
                <a:ea typeface="Calibri" panose="020F0502020204030204" pitchFamily="34" charset="0"/>
                <a:cs typeface="Arial" panose="020B0604020202020204" pitchFamily="34" charset="0"/>
              </a:rPr>
            </a:br>
            <a:r>
              <a:rPr lang="sk-SK" sz="1800" b="1" dirty="0">
                <a:solidFill>
                  <a:srgbClr val="202020"/>
                </a:solidFill>
                <a:latin typeface="Arial" panose="020B0604020202020204" pitchFamily="34" charset="0"/>
                <a:ea typeface="Calibri" panose="020F0502020204030204" pitchFamily="34" charset="0"/>
                <a:cs typeface="Arial" panose="020B0604020202020204" pitchFamily="34" charset="0"/>
              </a:rPr>
              <a:t>PRVÁ </a:t>
            </a:r>
            <a:r>
              <a:rPr lang="sk-SK" sz="1800" b="1" dirty="0">
                <a:solidFill>
                  <a:srgbClr val="202020"/>
                </a:solidFill>
                <a:latin typeface="Arial-BoldMT"/>
                <a:ea typeface="Calibri" panose="020F0502020204030204" pitchFamily="34" charset="0"/>
                <a:cs typeface="Arial-BoldMT"/>
              </a:rPr>
              <a:t>Č</a:t>
            </a:r>
            <a:r>
              <a:rPr lang="sk-SK" sz="1800" b="1" dirty="0">
                <a:solidFill>
                  <a:srgbClr val="202020"/>
                </a:solidFill>
                <a:latin typeface="Arial" panose="020B0604020202020204" pitchFamily="34" charset="0"/>
                <a:ea typeface="Calibri" panose="020F0502020204030204" pitchFamily="34" charset="0"/>
                <a:cs typeface="Arial" panose="020B0604020202020204" pitchFamily="34" charset="0"/>
              </a:rPr>
              <a:t>AS</a:t>
            </a:r>
            <a:r>
              <a:rPr lang="sk-SK" sz="1800" b="1" dirty="0">
                <a:solidFill>
                  <a:srgbClr val="202020"/>
                </a:solidFill>
                <a:latin typeface="Arial-BoldMT"/>
                <a:ea typeface="Calibri" panose="020F0502020204030204" pitchFamily="34" charset="0"/>
                <a:cs typeface="Arial-BoldMT"/>
              </a:rPr>
              <a:t>Ť</a:t>
            </a:r>
            <a:br>
              <a:rPr lang="sk-SK" sz="2700" dirty="0">
                <a:latin typeface="Calibri" panose="020F0502020204030204" pitchFamily="34" charset="0"/>
                <a:ea typeface="Calibri" panose="020F0502020204030204" pitchFamily="34" charset="0"/>
                <a:cs typeface="Arial" panose="020B0604020202020204" pitchFamily="34" charset="0"/>
              </a:rPr>
            </a:br>
            <a:r>
              <a:rPr lang="sk-SK" sz="2400" b="1" u="sng" dirty="0">
                <a:solidFill>
                  <a:schemeClr val="accent6">
                    <a:lumMod val="75000"/>
                  </a:schemeClr>
                </a:solidFill>
                <a:latin typeface="Georgia Pro Cond Black" panose="02040A06050405020203" pitchFamily="18" charset="0"/>
              </a:rPr>
              <a:t>HODNOTENIE ZÁZNAMOV, VYRAĎOVANIE REGISTRATÚRNYCH ZÁZNAMOV A PREBERANIE ARCHÍVNYCH DOKUMENTOV DO ARCHÍVU</a:t>
            </a:r>
            <a:br>
              <a:rPr lang="sk-SK" dirty="0"/>
            </a:br>
            <a:endParaRPr lang="sk-SK" dirty="0"/>
          </a:p>
        </p:txBody>
      </p:sp>
      <p:sp>
        <p:nvSpPr>
          <p:cNvPr id="3" name="Zástupný symbol pro obsah 2">
            <a:extLst>
              <a:ext uri="{FF2B5EF4-FFF2-40B4-BE49-F238E27FC236}">
                <a16:creationId xmlns:a16="http://schemas.microsoft.com/office/drawing/2014/main" id="{A63D2207-46B8-4B69-BBFB-AC81F7C4F4F1}"/>
              </a:ext>
            </a:extLst>
          </p:cNvPr>
          <p:cNvSpPr>
            <a:spLocks noGrp="1"/>
          </p:cNvSpPr>
          <p:nvPr>
            <p:ph idx="1"/>
          </p:nvPr>
        </p:nvSpPr>
        <p:spPr/>
        <p:txBody>
          <a:bodyPr/>
          <a:lstStyle/>
          <a:p>
            <a:pPr marL="0" indent="0">
              <a:buNone/>
            </a:pPr>
            <a:endParaRPr lang="sk-SK" sz="1200" b="1" dirty="0">
              <a:solidFill>
                <a:schemeClr val="accent4">
                  <a:lumMod val="75000"/>
                </a:schemeClr>
              </a:solidFill>
            </a:endParaRPr>
          </a:p>
          <a:p>
            <a:pPr marL="0" indent="0">
              <a:buNone/>
            </a:pPr>
            <a:r>
              <a:rPr lang="sk-SK" b="1" dirty="0">
                <a:solidFill>
                  <a:schemeClr val="accent4"/>
                </a:solidFill>
              </a:rPr>
              <a:t>§ 1 – 7 </a:t>
            </a:r>
          </a:p>
          <a:p>
            <a:pPr marL="0" indent="0">
              <a:buNone/>
            </a:pPr>
            <a:r>
              <a:rPr lang="sk-SK" b="1" dirty="0">
                <a:solidFill>
                  <a:srgbClr val="00B0F0"/>
                </a:solidFill>
              </a:rPr>
              <a:t>Pôvodca záznamu, obdobie vzniku záznamu, jedinečnosť vyhotovenia záznamu, hodnovernosť záznamu,  </a:t>
            </a:r>
            <a:endParaRPr lang="sk-SK" dirty="0">
              <a:solidFill>
                <a:srgbClr val="00B0F0"/>
              </a:solidFill>
            </a:endParaRPr>
          </a:p>
          <a:p>
            <a:pPr marL="0" indent="0">
              <a:buNone/>
            </a:pPr>
            <a:r>
              <a:rPr lang="sk-SK" b="1" dirty="0"/>
              <a:t> </a:t>
            </a:r>
            <a:endParaRPr lang="sk-SK" dirty="0"/>
          </a:p>
          <a:p>
            <a:pPr lvl="0"/>
            <a:r>
              <a:rPr lang="sk-SK" b="1" i="1" dirty="0">
                <a:solidFill>
                  <a:srgbClr val="FF0000"/>
                </a:solidFill>
              </a:rPr>
              <a:t>riešené v RP a RP</a:t>
            </a:r>
            <a:endParaRPr lang="sk-SK" dirty="0">
              <a:solidFill>
                <a:srgbClr val="FF0000"/>
              </a:solidFill>
            </a:endParaRPr>
          </a:p>
          <a:p>
            <a:pPr marL="0" indent="0">
              <a:buNone/>
            </a:pPr>
            <a:endParaRPr lang="sk-SK" dirty="0"/>
          </a:p>
        </p:txBody>
      </p:sp>
    </p:spTree>
    <p:extLst>
      <p:ext uri="{BB962C8B-B14F-4D97-AF65-F5344CB8AC3E}">
        <p14:creationId xmlns:p14="http://schemas.microsoft.com/office/powerpoint/2010/main" val="2277124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F7EDB5-0A9C-48AD-9B05-9E41969A1CD6}"/>
              </a:ext>
            </a:extLst>
          </p:cNvPr>
          <p:cNvSpPr>
            <a:spLocks noGrp="1"/>
          </p:cNvSpPr>
          <p:nvPr>
            <p:ph type="title"/>
          </p:nvPr>
        </p:nvSpPr>
        <p:spPr/>
        <p:txBody>
          <a:bodyPr>
            <a:normAutofit/>
          </a:bodyPr>
          <a:lstStyle/>
          <a:p>
            <a:r>
              <a:rPr lang="sk-SK" sz="2200" b="1" u="sng" dirty="0">
                <a:solidFill>
                  <a:schemeClr val="accent6">
                    <a:lumMod val="75000"/>
                  </a:schemeClr>
                </a:solidFill>
                <a:latin typeface="Georgia Pro Cond Black" panose="02040A06050405020203" pitchFamily="18" charset="0"/>
              </a:rPr>
              <a:t>HODNOTENIE ZÁZNAMOV, VYRAĎOVANIE REGISTRATÚRNYCH ZÁZNAMOV A PREBERANIE ARCHÍVNYCH DOKUMENTOV DO ARCHÍVU</a:t>
            </a:r>
          </a:p>
        </p:txBody>
      </p:sp>
      <p:sp>
        <p:nvSpPr>
          <p:cNvPr id="3" name="Zástupný symbol pro obsah 2">
            <a:extLst>
              <a:ext uri="{FF2B5EF4-FFF2-40B4-BE49-F238E27FC236}">
                <a16:creationId xmlns:a16="http://schemas.microsoft.com/office/drawing/2014/main" id="{6C1991B9-E4AD-42F8-A103-592EE77F5BC3}"/>
              </a:ext>
            </a:extLst>
          </p:cNvPr>
          <p:cNvSpPr>
            <a:spLocks noGrp="1"/>
          </p:cNvSpPr>
          <p:nvPr>
            <p:ph idx="1"/>
          </p:nvPr>
        </p:nvSpPr>
        <p:spPr>
          <a:xfrm>
            <a:off x="838200" y="1811558"/>
            <a:ext cx="10515600" cy="4351338"/>
          </a:xfrm>
        </p:spPr>
        <p:txBody>
          <a:bodyPr>
            <a:normAutofit fontScale="55000" lnSpcReduction="20000"/>
          </a:bodyPr>
          <a:lstStyle/>
          <a:p>
            <a:pPr marL="0" indent="0">
              <a:buNone/>
            </a:pPr>
            <a:r>
              <a:rPr lang="sk-SK" sz="5800" b="1" dirty="0">
                <a:solidFill>
                  <a:srgbClr val="FFC000"/>
                </a:solidFill>
              </a:rPr>
              <a:t>§ 9</a:t>
            </a:r>
            <a:endParaRPr lang="sk-SK" sz="5800" dirty="0">
              <a:solidFill>
                <a:srgbClr val="FFC000"/>
              </a:solidFill>
            </a:endParaRPr>
          </a:p>
          <a:p>
            <a:pPr marL="0" indent="0">
              <a:buNone/>
            </a:pPr>
            <a:r>
              <a:rPr lang="sk-SK" sz="5100" b="1" dirty="0">
                <a:solidFill>
                  <a:srgbClr val="00B0F0"/>
                </a:solidFill>
              </a:rPr>
              <a:t>Znak hodnoty</a:t>
            </a:r>
            <a:endParaRPr lang="sk-SK" sz="5100" dirty="0">
              <a:solidFill>
                <a:srgbClr val="00B0F0"/>
              </a:solidFill>
            </a:endParaRPr>
          </a:p>
          <a:p>
            <a:pPr marL="0" indent="0" algn="just">
              <a:buNone/>
            </a:pPr>
            <a:r>
              <a:rPr lang="sk-SK" sz="3300" b="1" dirty="0"/>
              <a:t>(1) </a:t>
            </a:r>
            <a:r>
              <a:rPr lang="sk-SK" sz="3300" dirty="0"/>
              <a:t>Pôvodca registratúry označuje znakom hodnoty „A" registratúrny záznam, ktorý spĺňa kritériá hodnotenia záznamu podľa tejto vyhlášky, vždy však kritérium obsahu, alebo registratúrny záznam, o ktorom to ustanovuje osobitný predpis. Pôvodca registratúry navrhuje znak hodnoty „A" v návrhu registratúrneho plánu pre každú vecnú skupinu takýchto registratúrnych záznamov; pre ostatné vecné skupiny registratúrnych záznamov znak hodnoty „A" v návrhu registratúrneho plánu nenavrhuje.</a:t>
            </a:r>
          </a:p>
          <a:p>
            <a:pPr marL="0" indent="0" algn="just">
              <a:buNone/>
            </a:pPr>
            <a:r>
              <a:rPr lang="sk-SK" sz="3300" b="1" dirty="0"/>
              <a:t>(2) </a:t>
            </a:r>
            <a:r>
              <a:rPr lang="sk-SK" sz="3300" dirty="0"/>
              <a:t>Znak hodnoty „A" uvedený v návrhu registratúrneho plánu sa schvaľuje pri schvaľovaní registratúrneho plánu podľa kritérií hodnotenia záznamu.</a:t>
            </a:r>
          </a:p>
          <a:p>
            <a:pPr marL="0" indent="0" algn="just">
              <a:buNone/>
            </a:pPr>
            <a:r>
              <a:rPr lang="sk-SK" sz="3300" b="1" dirty="0"/>
              <a:t>(3) </a:t>
            </a:r>
            <a:r>
              <a:rPr lang="sk-SK" sz="3300" dirty="0"/>
              <a:t>Pôvodca registratúry uvádza znak hodnoty „A" podľa schváleného registratúrneho plánu v registratúrnom denníku a na spisovom obale, ak ho pôvodca registratúry vyhotovil. Znak hodnoty „A" sa uvádza aj v zoznamoch vecných skupín registratúrnych záznamov navrhnutých na vyradenie a v zozname odovzdávaných archívnych dokumentov.</a:t>
            </a:r>
          </a:p>
          <a:p>
            <a:pPr marL="0" indent="0" algn="just">
              <a:buNone/>
            </a:pPr>
            <a:r>
              <a:rPr lang="sk-SK" dirty="0"/>
              <a:t> </a:t>
            </a:r>
          </a:p>
          <a:p>
            <a:pPr lvl="0"/>
            <a:r>
              <a:rPr lang="sk-SK" sz="4500" b="1" i="1" dirty="0">
                <a:solidFill>
                  <a:srgbClr val="FF0000"/>
                </a:solidFill>
              </a:rPr>
              <a:t>Platí len pre vlastné registratúrne záznamy a došlé spisy len, ak sú súčasťou vlastného spisu</a:t>
            </a:r>
            <a:endParaRPr lang="sk-SK" sz="4500" dirty="0">
              <a:solidFill>
                <a:srgbClr val="FF0000"/>
              </a:solidFill>
            </a:endParaRPr>
          </a:p>
          <a:p>
            <a:endParaRPr lang="sk-SK" dirty="0"/>
          </a:p>
        </p:txBody>
      </p:sp>
    </p:spTree>
    <p:extLst>
      <p:ext uri="{BB962C8B-B14F-4D97-AF65-F5344CB8AC3E}">
        <p14:creationId xmlns:p14="http://schemas.microsoft.com/office/powerpoint/2010/main" val="76264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E2890B-E94C-414D-9942-47088A9BE4DC}"/>
              </a:ext>
            </a:extLst>
          </p:cNvPr>
          <p:cNvSpPr>
            <a:spLocks noGrp="1"/>
          </p:cNvSpPr>
          <p:nvPr>
            <p:ph type="title"/>
          </p:nvPr>
        </p:nvSpPr>
        <p:spPr/>
        <p:txBody>
          <a:bodyPr>
            <a:normAutofit/>
          </a:bodyPr>
          <a:lstStyle/>
          <a:p>
            <a:r>
              <a:rPr lang="sk-SK" sz="2200" b="1" u="sng" dirty="0">
                <a:solidFill>
                  <a:schemeClr val="accent6">
                    <a:lumMod val="75000"/>
                  </a:schemeClr>
                </a:solidFill>
                <a:latin typeface="Georgia Pro Cond Black" panose="02040A06050405020203" pitchFamily="18" charset="0"/>
              </a:rPr>
              <a:t>HODNOTENIE ZÁZNAMOV, VYRAĎOVANIE REGISTRATÚRNYCH ZÁZNAMOV A PREBERANIE ARCHÍVNYCH DOKUMENTOV DO ARCHÍVU</a:t>
            </a:r>
            <a:endParaRPr lang="sk-SK" sz="2200" dirty="0">
              <a:solidFill>
                <a:schemeClr val="accent6">
                  <a:lumMod val="75000"/>
                </a:schemeClr>
              </a:solidFill>
              <a:latin typeface="Georgia Pro Cond Black" panose="02040A06050405020203" pitchFamily="18" charset="0"/>
            </a:endParaRPr>
          </a:p>
        </p:txBody>
      </p:sp>
      <p:sp>
        <p:nvSpPr>
          <p:cNvPr id="3" name="Zástupný symbol pro obsah 2">
            <a:extLst>
              <a:ext uri="{FF2B5EF4-FFF2-40B4-BE49-F238E27FC236}">
                <a16:creationId xmlns:a16="http://schemas.microsoft.com/office/drawing/2014/main" id="{101B209B-9A72-4D36-9C41-F7FD826B59F6}"/>
              </a:ext>
            </a:extLst>
          </p:cNvPr>
          <p:cNvSpPr>
            <a:spLocks noGrp="1"/>
          </p:cNvSpPr>
          <p:nvPr>
            <p:ph idx="1"/>
          </p:nvPr>
        </p:nvSpPr>
        <p:spPr>
          <a:xfrm>
            <a:off x="838200" y="1797490"/>
            <a:ext cx="10515600" cy="4898732"/>
          </a:xfrm>
        </p:spPr>
        <p:txBody>
          <a:bodyPr>
            <a:normAutofit fontScale="55000" lnSpcReduction="20000"/>
          </a:bodyPr>
          <a:lstStyle/>
          <a:p>
            <a:pPr marL="0" indent="0">
              <a:buNone/>
            </a:pPr>
            <a:r>
              <a:rPr lang="sk-SK" sz="5800" b="1" dirty="0">
                <a:solidFill>
                  <a:schemeClr val="accent4"/>
                </a:solidFill>
              </a:rPr>
              <a:t>§ 10</a:t>
            </a:r>
            <a:endParaRPr lang="sk-SK" sz="5800" dirty="0">
              <a:solidFill>
                <a:schemeClr val="accent4"/>
              </a:solidFill>
            </a:endParaRPr>
          </a:p>
          <a:p>
            <a:pPr marL="0" indent="0">
              <a:buNone/>
            </a:pPr>
            <a:r>
              <a:rPr lang="sk-SK" sz="5100" b="1" dirty="0">
                <a:solidFill>
                  <a:srgbClr val="00B0F0"/>
                </a:solidFill>
              </a:rPr>
              <a:t>Lehota uloženia</a:t>
            </a:r>
            <a:endParaRPr lang="sk-SK" sz="5100" dirty="0">
              <a:solidFill>
                <a:srgbClr val="00B0F0"/>
              </a:solidFill>
            </a:endParaRPr>
          </a:p>
          <a:p>
            <a:pPr marL="0" indent="0" algn="just">
              <a:buNone/>
            </a:pPr>
            <a:r>
              <a:rPr lang="sk-SK" sz="2900" b="1" dirty="0"/>
              <a:t>(1) </a:t>
            </a:r>
            <a:r>
              <a:rPr lang="sk-SK" sz="2900" dirty="0"/>
              <a:t>Pôvodca registratúry navrhuje lehotu uloženia pre každú vecnú skupinu registratúrnych záznamov bez ohľadu na znak hodnoty v návrhu registratúrneho plánu, ak ju neustanovuje osobitný predpis. Pôvodca registratúry musí navrhnúť počet rokov lehoty uloženia tak, aby mu umožňovala prístup k registratúrnym záznamom po celý čas, v ktorom ich bude potrebovať na svoju činnosť, vrátane lehôt ustanovených pre vymáhanie práv a plnenie povinností podľa osobitných predpisov.</a:t>
            </a:r>
          </a:p>
          <a:p>
            <a:pPr marL="0" indent="0" algn="just">
              <a:buNone/>
            </a:pPr>
            <a:r>
              <a:rPr lang="sk-SK" sz="2900" b="1" dirty="0"/>
              <a:t>(2) </a:t>
            </a:r>
            <a:r>
              <a:rPr lang="sk-SK" sz="2900" dirty="0"/>
              <a:t>Lehota uloženia sa schvaľuje pri schvaľovaní registratúrneho plánu. Pôvodca registratúry nesmie vyradiť registratúrny záznam pred uplynutím schválenej lehoty uloženia.</a:t>
            </a:r>
          </a:p>
          <a:p>
            <a:pPr marL="0" indent="0" algn="just">
              <a:buNone/>
            </a:pPr>
            <a:r>
              <a:rPr lang="sk-SK" sz="2900" b="1" dirty="0"/>
              <a:t>(3) </a:t>
            </a:r>
            <a:r>
              <a:rPr lang="sk-SK" sz="2900" dirty="0"/>
              <a:t>Pôvodca registratúry uvádza lehotu uloženia podľa schváleného registratúrneho plánu v registratúrnom denníku a na spisovom obale, ak ho pôvodca registratúry vyhotovil arabskou číslicou. Lehota uloženia sa uvádza aj v zoznamoch vecných skupín registratúrnych záznamov navrhnutých na vyradenie a v zozname odovzdávaných archívnych dokumentov.</a:t>
            </a:r>
          </a:p>
          <a:p>
            <a:pPr marL="0" indent="0" algn="just">
              <a:buNone/>
            </a:pPr>
            <a:r>
              <a:rPr lang="sk-SK" sz="2900" b="1" i="1" dirty="0">
                <a:solidFill>
                  <a:schemeClr val="accent4">
                    <a:lumMod val="50000"/>
                  </a:schemeClr>
                </a:solidFill>
              </a:rPr>
              <a:t>(4) Lehota uloženia začína plynúť prvým dňom roka nasledujúceho po roku, v ktorom pôvodca registratúry uzavrel spis alebo po splnení podmienky ustanovenej na začatie jej plynutia v registratúrnom pláne pôvodcu registratúry.</a:t>
            </a:r>
          </a:p>
          <a:p>
            <a:pPr marL="0" indent="0" algn="just">
              <a:lnSpc>
                <a:spcPct val="120000"/>
              </a:lnSpc>
              <a:buNone/>
            </a:pPr>
            <a:r>
              <a:rPr lang="sk-SK" sz="2900" b="1" i="1" u="sng" dirty="0">
                <a:solidFill>
                  <a:srgbClr val="FF0000"/>
                </a:solidFill>
              </a:rPr>
              <a:t>(5) </a:t>
            </a:r>
            <a:r>
              <a:rPr lang="sk-SK" sz="2900" i="1" u="sng" dirty="0">
                <a:solidFill>
                  <a:srgbClr val="FF0000"/>
                </a:solidFill>
              </a:rPr>
              <a:t>Lehotu uloženia určenú podľa registratúrneho plánu platného v čase vzniku registratúrneho záznamu môže pôvodca registratúry </a:t>
            </a:r>
            <a:r>
              <a:rPr lang="sk-SK" sz="5100" i="1" u="sng" dirty="0">
                <a:solidFill>
                  <a:srgbClr val="FF0000"/>
                </a:solidFill>
                <a:latin typeface="Bodoni MT Black" panose="02070A03080606020203" pitchFamily="18" charset="0"/>
              </a:rPr>
              <a:t>so súhlasom archívu </a:t>
            </a:r>
            <a:r>
              <a:rPr lang="sk-SK" sz="2900" i="1" u="sng" dirty="0">
                <a:solidFill>
                  <a:srgbClr val="FF0000"/>
                </a:solidFill>
              </a:rPr>
              <a:t>upraviť podľa registratúrneho plánu v čase vyraďovania registratúrneho záznamu.</a:t>
            </a:r>
          </a:p>
          <a:p>
            <a:endParaRPr lang="sk-SK" dirty="0"/>
          </a:p>
        </p:txBody>
      </p:sp>
    </p:spTree>
    <p:extLst>
      <p:ext uri="{BB962C8B-B14F-4D97-AF65-F5344CB8AC3E}">
        <p14:creationId xmlns:p14="http://schemas.microsoft.com/office/powerpoint/2010/main" val="3115306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ED7D0A-8ECA-417A-9B60-C613C45B93B3}"/>
              </a:ext>
            </a:extLst>
          </p:cNvPr>
          <p:cNvSpPr>
            <a:spLocks noGrp="1"/>
          </p:cNvSpPr>
          <p:nvPr>
            <p:ph type="title"/>
          </p:nvPr>
        </p:nvSpPr>
        <p:spPr/>
        <p:txBody>
          <a:bodyPr>
            <a:normAutofit/>
          </a:bodyPr>
          <a:lstStyle/>
          <a:p>
            <a:r>
              <a:rPr lang="sk-SK" sz="2200" b="1" u="sng" dirty="0">
                <a:solidFill>
                  <a:schemeClr val="accent6">
                    <a:lumMod val="75000"/>
                  </a:schemeClr>
                </a:solidFill>
                <a:latin typeface="Georgia Pro Cond Black" panose="02040A06050405020203" pitchFamily="18" charset="0"/>
              </a:rPr>
              <a:t>HODNOTENIE ZÁZNAMOV, VYRAĎOVANIE REGISTRATÚRNYCH ZÁZNAMOV A PREBERANIE ARCHÍVNYCH DOKUMENTOV DO ARCHÍVU</a:t>
            </a:r>
            <a:endParaRPr lang="sk-SK" sz="2200" dirty="0">
              <a:solidFill>
                <a:schemeClr val="accent6">
                  <a:lumMod val="75000"/>
                </a:schemeClr>
              </a:solidFill>
              <a:latin typeface="Georgia Pro Cond Black" panose="02040A06050405020203" pitchFamily="18" charset="0"/>
            </a:endParaRPr>
          </a:p>
        </p:txBody>
      </p:sp>
      <p:sp>
        <p:nvSpPr>
          <p:cNvPr id="3" name="Zástupný symbol pro obsah 2">
            <a:extLst>
              <a:ext uri="{FF2B5EF4-FFF2-40B4-BE49-F238E27FC236}">
                <a16:creationId xmlns:a16="http://schemas.microsoft.com/office/drawing/2014/main" id="{ECB28CA4-D21B-41CC-89BA-7D24137D4C48}"/>
              </a:ext>
            </a:extLst>
          </p:cNvPr>
          <p:cNvSpPr>
            <a:spLocks noGrp="1"/>
          </p:cNvSpPr>
          <p:nvPr>
            <p:ph idx="1"/>
          </p:nvPr>
        </p:nvSpPr>
        <p:spPr/>
        <p:txBody>
          <a:bodyPr>
            <a:normAutofit fontScale="70000" lnSpcReduction="20000"/>
          </a:bodyPr>
          <a:lstStyle/>
          <a:p>
            <a:pPr marL="0" lvl="0" indent="0">
              <a:buNone/>
            </a:pPr>
            <a:r>
              <a:rPr lang="sk-SK" sz="4000" b="1" i="1" dirty="0">
                <a:solidFill>
                  <a:srgbClr val="FF0000"/>
                </a:solidFill>
              </a:rPr>
              <a:t>Od kedy plynie lehota uloženia ?</a:t>
            </a:r>
          </a:p>
          <a:p>
            <a:pPr marL="0" indent="0">
              <a:buNone/>
            </a:pPr>
            <a:endParaRPr lang="sk-SK" dirty="0">
              <a:solidFill>
                <a:srgbClr val="FF0000"/>
              </a:solidFill>
            </a:endParaRPr>
          </a:p>
          <a:p>
            <a:pPr marL="0" indent="0">
              <a:buNone/>
            </a:pPr>
            <a:r>
              <a:rPr lang="sk-SK" b="1" i="1" dirty="0">
                <a:solidFill>
                  <a:srgbClr val="FF0000"/>
                </a:solidFill>
              </a:rPr>
              <a:t>a,  spis uzatvorený – LU začína 1. januárom nasledujúceho roka,</a:t>
            </a:r>
            <a:endParaRPr lang="sk-SK" dirty="0">
              <a:solidFill>
                <a:srgbClr val="FF0000"/>
              </a:solidFill>
            </a:endParaRPr>
          </a:p>
          <a:p>
            <a:pPr marL="0" indent="0">
              <a:buNone/>
            </a:pPr>
            <a:r>
              <a:rPr lang="sk-SK" b="1" i="1" dirty="0">
                <a:solidFill>
                  <a:srgbClr val="FF0000"/>
                </a:solidFill>
              </a:rPr>
              <a:t>b, registratúrny denník – LU začína 1. januárom nasledujúceho roka ( spisy v ňom zaevidované sú </a:t>
            </a:r>
            <a:endParaRPr lang="sk-SK" dirty="0">
              <a:solidFill>
                <a:srgbClr val="FF0000"/>
              </a:solidFill>
            </a:endParaRPr>
          </a:p>
          <a:p>
            <a:pPr marL="0" indent="0">
              <a:buNone/>
            </a:pPr>
            <a:r>
              <a:rPr lang="sk-SK" b="1" i="1" dirty="0">
                <a:solidFill>
                  <a:srgbClr val="FF0000"/>
                </a:solidFill>
              </a:rPr>
              <a:t>     vyraďované priebežne podľa LU),</a:t>
            </a:r>
            <a:endParaRPr lang="sk-SK" dirty="0">
              <a:solidFill>
                <a:srgbClr val="FF0000"/>
              </a:solidFill>
            </a:endParaRPr>
          </a:p>
          <a:p>
            <a:pPr marL="0" indent="0">
              <a:buNone/>
            </a:pPr>
            <a:r>
              <a:rPr lang="sk-SK" b="1" i="1" dirty="0">
                <a:solidFill>
                  <a:srgbClr val="FF0000"/>
                </a:solidFill>
              </a:rPr>
              <a:t>c, evidenčné pomôcky – LU začína až posledným zápisom po odpise všetkých záznamov,</a:t>
            </a:r>
            <a:endParaRPr lang="sk-SK" dirty="0">
              <a:solidFill>
                <a:srgbClr val="FF0000"/>
              </a:solidFill>
            </a:endParaRPr>
          </a:p>
          <a:p>
            <a:pPr marL="0" indent="0">
              <a:buNone/>
            </a:pPr>
            <a:r>
              <a:rPr lang="sk-SK" b="1" i="1" dirty="0">
                <a:solidFill>
                  <a:srgbClr val="FF0000"/>
                </a:solidFill>
              </a:rPr>
              <a:t>d, ...</a:t>
            </a:r>
          </a:p>
          <a:p>
            <a:pPr marL="0" indent="0">
              <a:buNone/>
            </a:pPr>
            <a:r>
              <a:rPr lang="sk-SK" dirty="0"/>
              <a:t> </a:t>
            </a:r>
          </a:p>
          <a:p>
            <a:pPr marL="0" indent="0">
              <a:buNone/>
            </a:pPr>
            <a:r>
              <a:rPr lang="sk-SK" b="1" dirty="0">
                <a:solidFill>
                  <a:srgbClr val="00B050"/>
                </a:solidFill>
              </a:rPr>
              <a:t>Pôvodca registratúry nesmie vyradiť registratúrny záznam pred uplynutím schválenej lehoty uloženia. </a:t>
            </a:r>
          </a:p>
          <a:p>
            <a:pPr marL="0" indent="0">
              <a:buNone/>
            </a:pPr>
            <a:endParaRPr lang="sk-SK" dirty="0">
              <a:solidFill>
                <a:srgbClr val="00B050"/>
              </a:solidFill>
            </a:endParaRPr>
          </a:p>
          <a:p>
            <a:r>
              <a:rPr lang="sk-SK" b="1" i="1" dirty="0">
                <a:solidFill>
                  <a:srgbClr val="FF0000"/>
                </a:solidFill>
              </a:rPr>
              <a:t>Prejdenie lehoty uloženia nie je dôvod na okamžité vyradenie spisu. A ak spis potrebujete, nezaradíte ho do vyraďovacieho konania.</a:t>
            </a:r>
            <a:endParaRPr lang="sk-SK" dirty="0">
              <a:solidFill>
                <a:srgbClr val="FF0000"/>
              </a:solidFill>
            </a:endParaRPr>
          </a:p>
          <a:p>
            <a:endParaRPr lang="sk-SK" dirty="0"/>
          </a:p>
        </p:txBody>
      </p:sp>
    </p:spTree>
    <p:extLst>
      <p:ext uri="{BB962C8B-B14F-4D97-AF65-F5344CB8AC3E}">
        <p14:creationId xmlns:p14="http://schemas.microsoft.com/office/powerpoint/2010/main" val="1724557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2AA06D0-4DF5-4546-A08E-39AE13B50902}"/>
              </a:ext>
            </a:extLst>
          </p:cNvPr>
          <p:cNvSpPr>
            <a:spLocks noGrp="1"/>
          </p:cNvSpPr>
          <p:nvPr>
            <p:ph idx="1"/>
          </p:nvPr>
        </p:nvSpPr>
        <p:spPr>
          <a:xfrm>
            <a:off x="838200" y="590843"/>
            <a:ext cx="10515600" cy="5586120"/>
          </a:xfrm>
        </p:spPr>
        <p:txBody>
          <a:bodyPr/>
          <a:lstStyle/>
          <a:p>
            <a:r>
              <a:rPr lang="sk-SK" b="1" u="sng" dirty="0">
                <a:solidFill>
                  <a:schemeClr val="accent5">
                    <a:lumMod val="75000"/>
                  </a:schemeClr>
                </a:solidFill>
              </a:rPr>
              <a:t>Spresnenie pre vyraďovanie:</a:t>
            </a:r>
            <a:br>
              <a:rPr lang="sk-SK" dirty="0"/>
            </a:br>
            <a:br>
              <a:rPr lang="sk-SK" dirty="0"/>
            </a:br>
            <a:r>
              <a:rPr lang="sk-SK" b="1" dirty="0"/>
              <a:t>- do návrhu na vyradenie v rubrike „ROK“ písať rozsah (</a:t>
            </a:r>
            <a:r>
              <a:rPr lang="sk-SK" b="1" dirty="0" err="1"/>
              <a:t>pr</a:t>
            </a:r>
            <a:r>
              <a:rPr lang="sk-SK" b="1" dirty="0"/>
              <a:t>. 2006 – 2011) </a:t>
            </a:r>
            <a:br>
              <a:rPr lang="sk-SK" dirty="0"/>
            </a:br>
            <a:r>
              <a:rPr lang="sk-SK" sz="2000" dirty="0" err="1"/>
              <a:t>pr</a:t>
            </a:r>
            <a:r>
              <a:rPr lang="sk-SK" sz="2000" dirty="0"/>
              <a:t>.:  zápisník oprávnenej osoby, ZEL, EL, spisový obal na viac rokov, EKM /vz.1/, EDUP, lekárske knihy, ...</a:t>
            </a:r>
            <a:br>
              <a:rPr lang="sk-SK" sz="2000" dirty="0"/>
            </a:br>
            <a:br>
              <a:rPr lang="sk-SK" sz="2000" dirty="0"/>
            </a:br>
            <a:r>
              <a:rPr lang="sk-SK" b="1" dirty="0"/>
              <a:t>- utajovaný Vestník – do JB 31 </a:t>
            </a:r>
            <a:r>
              <a:rPr lang="sk-SK" sz="1800" b="1" dirty="0"/>
              <a:t>(bežná korešpondencia)</a:t>
            </a:r>
            <a:br>
              <a:rPr lang="sk-SK" b="1" dirty="0"/>
            </a:br>
            <a:br>
              <a:rPr lang="sk-SK" b="1" dirty="0"/>
            </a:br>
            <a:r>
              <a:rPr lang="sk-SK" b="1" dirty="0"/>
              <a:t>- !!!RD – A20 od roka vedenia</a:t>
            </a:r>
            <a:br>
              <a:rPr lang="sk-SK" b="1" dirty="0"/>
            </a:br>
            <a:r>
              <a:rPr lang="sk-SK" b="1" dirty="0"/>
              <a:t>     PUP – A3 od vyradenia poslednej písomnosti</a:t>
            </a:r>
            <a:endParaRPr lang="sk-SK" dirty="0"/>
          </a:p>
        </p:txBody>
      </p:sp>
    </p:spTree>
    <p:extLst>
      <p:ext uri="{BB962C8B-B14F-4D97-AF65-F5344CB8AC3E}">
        <p14:creationId xmlns:p14="http://schemas.microsoft.com/office/powerpoint/2010/main" val="3460074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A06AFF-0A8B-4AF0-AF4E-5397CF7FBDCA}"/>
              </a:ext>
            </a:extLst>
          </p:cNvPr>
          <p:cNvSpPr>
            <a:spLocks noGrp="1"/>
          </p:cNvSpPr>
          <p:nvPr>
            <p:ph type="title"/>
          </p:nvPr>
        </p:nvSpPr>
        <p:spPr/>
        <p:txBody>
          <a:bodyPr>
            <a:normAutofit/>
          </a:bodyPr>
          <a:lstStyle/>
          <a:p>
            <a:r>
              <a:rPr lang="sk-SK" sz="2200" b="1" u="sng" dirty="0">
                <a:solidFill>
                  <a:schemeClr val="accent6">
                    <a:lumMod val="75000"/>
                  </a:schemeClr>
                </a:solidFill>
                <a:latin typeface="Georgia Pro Cond Black" panose="02040A06050405020203" pitchFamily="18" charset="0"/>
              </a:rPr>
              <a:t>HODNOTENIE ZÁZNAMOV, VYRAĎOVANIE REGISTRATÚRNYCH ZÁZNAMOV A PREBERANIE ARCHÍVNYCH DOKUMENTOV DO ARCHÍVU</a:t>
            </a:r>
            <a:endParaRPr lang="sk-SK" sz="2200" dirty="0">
              <a:solidFill>
                <a:schemeClr val="accent6">
                  <a:lumMod val="75000"/>
                </a:schemeClr>
              </a:solidFill>
              <a:latin typeface="Georgia Pro Cond Black" panose="02040A06050405020203" pitchFamily="18" charset="0"/>
            </a:endParaRPr>
          </a:p>
        </p:txBody>
      </p:sp>
      <p:sp>
        <p:nvSpPr>
          <p:cNvPr id="3" name="Zástupný symbol pro obsah 2">
            <a:extLst>
              <a:ext uri="{FF2B5EF4-FFF2-40B4-BE49-F238E27FC236}">
                <a16:creationId xmlns:a16="http://schemas.microsoft.com/office/drawing/2014/main" id="{AF41577F-CB10-4FCA-A36A-F72824F61122}"/>
              </a:ext>
            </a:extLst>
          </p:cNvPr>
          <p:cNvSpPr>
            <a:spLocks noGrp="1"/>
          </p:cNvSpPr>
          <p:nvPr>
            <p:ph idx="1"/>
          </p:nvPr>
        </p:nvSpPr>
        <p:spPr>
          <a:xfrm>
            <a:off x="154745" y="1825624"/>
            <a:ext cx="11901267" cy="5032375"/>
          </a:xfrm>
        </p:spPr>
        <p:txBody>
          <a:bodyPr>
            <a:normAutofit fontScale="55000" lnSpcReduction="20000"/>
          </a:bodyPr>
          <a:lstStyle/>
          <a:p>
            <a:pPr marL="0" indent="0">
              <a:buNone/>
            </a:pPr>
            <a:r>
              <a:rPr lang="sk-SK" sz="6700" b="1" dirty="0">
                <a:solidFill>
                  <a:schemeClr val="accent4"/>
                </a:solidFill>
              </a:rPr>
              <a:t>§ 11</a:t>
            </a:r>
            <a:endParaRPr lang="sk-SK" sz="6700" dirty="0">
              <a:solidFill>
                <a:schemeClr val="accent4"/>
              </a:solidFill>
            </a:endParaRPr>
          </a:p>
          <a:p>
            <a:pPr marL="0" indent="0">
              <a:buNone/>
            </a:pPr>
            <a:r>
              <a:rPr lang="sk-SK" sz="5900" b="1" dirty="0">
                <a:solidFill>
                  <a:srgbClr val="00B0F0"/>
                </a:solidFill>
              </a:rPr>
              <a:t>Príprava vyraďovacieho konania</a:t>
            </a:r>
            <a:endParaRPr lang="sk-SK" sz="5900" dirty="0">
              <a:solidFill>
                <a:srgbClr val="00B0F0"/>
              </a:solidFill>
            </a:endParaRPr>
          </a:p>
          <a:p>
            <a:pPr marL="0" indent="0" algn="just">
              <a:buNone/>
            </a:pPr>
            <a:r>
              <a:rPr lang="sk-SK" b="1" dirty="0"/>
              <a:t>(1) </a:t>
            </a:r>
            <a:r>
              <a:rPr lang="sk-SK" dirty="0"/>
              <a:t>Pôvodca registratúry vypracúva návrh na vyradenie registratúrnych záznamov, ktorým uplynula lehota uloženia. Súčasťou návrhu na vyradenie sú zoznamy všetkých vecných skupín registratúrnych záznamov usporiadaných podľa registratúrneho plánu platného v čase ich vzniku. Ak pôvodca registratúry nemal v čase vzniku registratúrnych záznamov určených na vyradenie vypracovaný registratúrny plán, súčasťou návrhu na vyradenie sú zoznamy vecných skupín registratúrnych záznamov usporiadané podľa pokynov archívu. Zoznamy sa zostavujú osobitne pre vecné skupiny registratúrnych záznamov so znakom hodnoty „A" a osobitne pre vecné skupiny registratúrnych záznamov bez znaku hodnoty „A". </a:t>
            </a:r>
          </a:p>
          <a:p>
            <a:pPr marL="0" indent="0" algn="just">
              <a:buNone/>
            </a:pPr>
            <a:r>
              <a:rPr lang="sk-SK" dirty="0"/>
              <a:t>Pôvodca registratúry môže vypracovať a predložiť návrh na vyradenie a zoznamy vecných skupín registratúrnych záznamov prostredníctvom elektronických služieb ministerstva. Vzor návrhu na vyradenie je uvedený v prílohách č. 1 a 1a.</a:t>
            </a:r>
          </a:p>
          <a:p>
            <a:pPr marL="0" indent="0" algn="just">
              <a:buNone/>
            </a:pPr>
            <a:r>
              <a:rPr lang="sk-SK" sz="1800" b="1" dirty="0"/>
              <a:t> </a:t>
            </a:r>
            <a:endParaRPr lang="sk-SK" sz="1800" dirty="0"/>
          </a:p>
          <a:p>
            <a:pPr marL="0" indent="0" algn="just">
              <a:buNone/>
            </a:pPr>
            <a:r>
              <a:rPr lang="sk-SK" b="1" dirty="0"/>
              <a:t>(2) </a:t>
            </a:r>
            <a:r>
              <a:rPr lang="sk-SK" dirty="0"/>
              <a:t>Ak osobitný predpis neustanovuje inak,</a:t>
            </a:r>
            <a:r>
              <a:rPr lang="sk-SK" b="1" dirty="0"/>
              <a:t> </a:t>
            </a:r>
            <a:r>
              <a:rPr lang="sk-SK" dirty="0"/>
              <a:t>zoznam vecných skupín registratúrnych záznamov navrhnutých na vyradenie obsahuje tieto údaje:</a:t>
            </a:r>
          </a:p>
          <a:p>
            <a:pPr marL="0" indent="0" algn="just">
              <a:buNone/>
            </a:pPr>
            <a:r>
              <a:rPr lang="sk-SK" dirty="0"/>
              <a:t>a) poradové číslo vyraďovanej vecnej skupiny registratúrnych záznamov,</a:t>
            </a:r>
          </a:p>
          <a:p>
            <a:pPr marL="0" indent="0" algn="just">
              <a:buNone/>
            </a:pPr>
            <a:r>
              <a:rPr lang="sk-SK" dirty="0"/>
              <a:t>b) registratúrnu značku a názov vecnej skupiny vyraďovaných registratúrnych záznamov podľa registratúrneho plánu,</a:t>
            </a:r>
          </a:p>
          <a:p>
            <a:pPr marL="0" indent="0" algn="just">
              <a:buNone/>
            </a:pPr>
            <a:r>
              <a:rPr lang="sk-SK" dirty="0"/>
              <a:t>c) rok uzatvorenia vecnej skupiny registratúrnych záznamov,</a:t>
            </a:r>
          </a:p>
          <a:p>
            <a:pPr marL="0" indent="0" algn="just">
              <a:buNone/>
            </a:pPr>
            <a:r>
              <a:rPr lang="sk-SK" dirty="0"/>
              <a:t>d) znak hodnoty podľa registratúrneho plánu, ak ho vecná skupina má,</a:t>
            </a:r>
          </a:p>
          <a:p>
            <a:pPr marL="0" indent="0" algn="just">
              <a:buNone/>
            </a:pPr>
            <a:r>
              <a:rPr lang="sk-SK" dirty="0"/>
              <a:t>e) lehotu uloženia,</a:t>
            </a:r>
          </a:p>
          <a:p>
            <a:pPr marL="0" indent="0" algn="just">
              <a:buNone/>
            </a:pPr>
            <a:r>
              <a:rPr lang="sk-SK" b="1" dirty="0"/>
              <a:t>f) </a:t>
            </a:r>
            <a:r>
              <a:rPr lang="sk-SK" dirty="0"/>
              <a:t>množstvo úložných jednotiek, napríklad počet archívnych škatúľ, počet zväzkov, počet tubusov, množstvo elektronických registratúrnych záznamov; </a:t>
            </a:r>
            <a:r>
              <a:rPr lang="sk-SK" dirty="0">
                <a:solidFill>
                  <a:srgbClr val="7030A0"/>
                </a:solidFill>
              </a:rPr>
              <a:t>množstvo elektronických registratúrnych záznamov sa vyjadrí odhadovaným objemom v megabajtoch alebo gigabajtoch.</a:t>
            </a:r>
          </a:p>
          <a:p>
            <a:pPr marL="0" indent="0" algn="just">
              <a:buNone/>
            </a:pPr>
            <a:r>
              <a:rPr lang="sk-SK" b="1" dirty="0"/>
              <a:t> </a:t>
            </a:r>
            <a:endParaRPr lang="sk-SK" dirty="0"/>
          </a:p>
          <a:p>
            <a:pPr marL="0" indent="0">
              <a:buNone/>
            </a:pPr>
            <a:endParaRPr lang="sk-SK" dirty="0"/>
          </a:p>
        </p:txBody>
      </p:sp>
    </p:spTree>
    <p:extLst>
      <p:ext uri="{BB962C8B-B14F-4D97-AF65-F5344CB8AC3E}">
        <p14:creationId xmlns:p14="http://schemas.microsoft.com/office/powerpoint/2010/main" val="3701831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6EA06D-E602-42D6-BA6A-942C8AC4179C}"/>
              </a:ext>
            </a:extLst>
          </p:cNvPr>
          <p:cNvSpPr>
            <a:spLocks noGrp="1"/>
          </p:cNvSpPr>
          <p:nvPr>
            <p:ph type="title"/>
          </p:nvPr>
        </p:nvSpPr>
        <p:spPr/>
        <p:txBody>
          <a:bodyPr>
            <a:normAutofit/>
          </a:bodyPr>
          <a:lstStyle/>
          <a:p>
            <a:r>
              <a:rPr lang="sk-SK" sz="2200" b="1" u="sng" dirty="0">
                <a:solidFill>
                  <a:schemeClr val="accent6">
                    <a:lumMod val="75000"/>
                  </a:schemeClr>
                </a:solidFill>
                <a:latin typeface="Georgia Pro Cond Black" panose="02040A06050405020203" pitchFamily="18" charset="0"/>
              </a:rPr>
              <a:t>HODNOTENIE ZÁZNAMOV, VYRAĎOVANIE REGISTRATÚRNYCH ZÁZNAMOV A PREBERANIE ARCHÍVNYCH DOKUMENTOV DO ARCHÍVU</a:t>
            </a:r>
            <a:endParaRPr lang="sk-SK" sz="2200" dirty="0">
              <a:solidFill>
                <a:schemeClr val="accent6">
                  <a:lumMod val="75000"/>
                </a:schemeClr>
              </a:solidFill>
              <a:latin typeface="Georgia Pro Cond Black" panose="02040A06050405020203" pitchFamily="18" charset="0"/>
            </a:endParaRPr>
          </a:p>
        </p:txBody>
      </p:sp>
      <p:sp>
        <p:nvSpPr>
          <p:cNvPr id="3" name="Zástupný symbol pro obsah 2">
            <a:extLst>
              <a:ext uri="{FF2B5EF4-FFF2-40B4-BE49-F238E27FC236}">
                <a16:creationId xmlns:a16="http://schemas.microsoft.com/office/drawing/2014/main" id="{D22C05FD-0AFE-4C3E-99F1-8E3685EB67F7}"/>
              </a:ext>
            </a:extLst>
          </p:cNvPr>
          <p:cNvSpPr>
            <a:spLocks noGrp="1"/>
          </p:cNvSpPr>
          <p:nvPr>
            <p:ph idx="1"/>
          </p:nvPr>
        </p:nvSpPr>
        <p:spPr>
          <a:xfrm>
            <a:off x="838200" y="1690688"/>
            <a:ext cx="10515600" cy="4351338"/>
          </a:xfrm>
        </p:spPr>
        <p:txBody>
          <a:bodyPr>
            <a:normAutofit fontScale="70000" lnSpcReduction="20000"/>
          </a:bodyPr>
          <a:lstStyle/>
          <a:p>
            <a:pPr marL="0" indent="0">
              <a:buNone/>
            </a:pPr>
            <a:r>
              <a:rPr lang="sk-SK" dirty="0"/>
              <a:t>a) vzor zoznamu vecných skupín registratúrnych záznamov so znakom hodnoty „A" navrhnutých na vyradenie je uvedený v prílohe.</a:t>
            </a:r>
          </a:p>
          <a:p>
            <a:pPr marL="0" indent="0">
              <a:buNone/>
            </a:pPr>
            <a:r>
              <a:rPr lang="sk-SK" dirty="0"/>
              <a:t>b) vzor zoznamu vecných skupín registratúrnych záznamov bez znaku hodnoty „A" navrhnutých na vyradenie je uvedený v prílohe.</a:t>
            </a:r>
          </a:p>
          <a:p>
            <a:pPr marL="0" indent="0">
              <a:buNone/>
            </a:pPr>
            <a:endParaRPr lang="sk-SK" dirty="0"/>
          </a:p>
          <a:p>
            <a:pPr marL="0" indent="0">
              <a:buNone/>
            </a:pPr>
            <a:r>
              <a:rPr lang="sk-SK" b="1" dirty="0"/>
              <a:t>(3) </a:t>
            </a:r>
            <a:r>
              <a:rPr lang="sk-SK" strike="sngStrike" dirty="0"/>
              <a:t>Pôvodca registratúry, ktorý nevypracúva registratúrny plán, neuvádza registratúrnu značku, znak hodnoty ani lehotu uloženia.  </a:t>
            </a:r>
          </a:p>
          <a:p>
            <a:pPr marL="0" indent="0">
              <a:buNone/>
            </a:pPr>
            <a:r>
              <a:rPr lang="sk-SK" sz="2300" dirty="0">
                <a:solidFill>
                  <a:srgbClr val="0070C0"/>
                </a:solidFill>
              </a:rPr>
              <a:t>Máme </a:t>
            </a:r>
            <a:r>
              <a:rPr lang="sk-SK" sz="2300" dirty="0" err="1">
                <a:solidFill>
                  <a:srgbClr val="0070C0"/>
                </a:solidFill>
              </a:rPr>
              <a:t>RPaRP</a:t>
            </a:r>
            <a:r>
              <a:rPr lang="sk-SK" sz="2300" dirty="0">
                <a:solidFill>
                  <a:srgbClr val="0070C0"/>
                </a:solidFill>
              </a:rPr>
              <a:t> – týka sa malých podnikov a drobných podnikateľov </a:t>
            </a:r>
          </a:p>
          <a:p>
            <a:pPr marL="0" indent="0">
              <a:buNone/>
            </a:pPr>
            <a:endParaRPr lang="sk-SK" dirty="0"/>
          </a:p>
          <a:p>
            <a:pPr lvl="0"/>
            <a:r>
              <a:rPr lang="sk-SK" b="1" i="1" dirty="0">
                <a:solidFill>
                  <a:srgbClr val="FF0000"/>
                </a:solidFill>
              </a:rPr>
              <a:t>Vyraďovanie RZ neutajovaných spisov pod RZ    -   IA</a:t>
            </a:r>
            <a:endParaRPr lang="sk-SK" dirty="0">
              <a:solidFill>
                <a:srgbClr val="FF0000"/>
              </a:solidFill>
            </a:endParaRPr>
          </a:p>
          <a:p>
            <a:pPr lvl="0"/>
            <a:r>
              <a:rPr lang="sk-SK" b="1" i="1" dirty="0">
                <a:solidFill>
                  <a:srgbClr val="FF0000"/>
                </a:solidFill>
              </a:rPr>
              <a:t>Vyraďovanie RZ utajovaných písomností pod RZ -  JB</a:t>
            </a:r>
            <a:endParaRPr lang="sk-SK" dirty="0">
              <a:solidFill>
                <a:srgbClr val="FF0000"/>
              </a:solidFill>
            </a:endParaRPr>
          </a:p>
          <a:p>
            <a:pPr marL="0" indent="0">
              <a:buNone/>
            </a:pPr>
            <a:r>
              <a:rPr lang="sk-SK" dirty="0"/>
              <a:t> </a:t>
            </a:r>
          </a:p>
          <a:p>
            <a:pPr marL="0" lvl="0" indent="0">
              <a:buNone/>
            </a:pPr>
            <a:r>
              <a:rPr lang="sk-SK" dirty="0">
                <a:solidFill>
                  <a:srgbClr val="7030A0"/>
                </a:solidFill>
              </a:rPr>
              <a:t>Ukážku spracovaných návrhov na vyradenie a vyskytujúcich sa nedostatkov vám predvedie</a:t>
            </a:r>
          </a:p>
          <a:p>
            <a:pPr marL="0" indent="0">
              <a:buNone/>
            </a:pPr>
            <a:r>
              <a:rPr lang="sk-SK" dirty="0">
                <a:solidFill>
                  <a:srgbClr val="7030A0"/>
                </a:solidFill>
              </a:rPr>
              <a:t>Mgr. Viktor GABÁNI</a:t>
            </a:r>
          </a:p>
          <a:p>
            <a:pPr marL="0" indent="0">
              <a:buNone/>
            </a:pPr>
            <a:endParaRPr lang="sk-SK" dirty="0"/>
          </a:p>
        </p:txBody>
      </p:sp>
    </p:spTree>
    <p:extLst>
      <p:ext uri="{BB962C8B-B14F-4D97-AF65-F5344CB8AC3E}">
        <p14:creationId xmlns:p14="http://schemas.microsoft.com/office/powerpoint/2010/main" val="194138538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1253</Words>
  <Application>Microsoft Office PowerPoint</Application>
  <PresentationFormat>Širokoúhlá obrazovka</PresentationFormat>
  <Paragraphs>140</Paragraphs>
  <Slides>24</Slides>
  <Notes>1</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24</vt:i4>
      </vt:variant>
    </vt:vector>
  </HeadingPairs>
  <TitlesOfParts>
    <vt:vector size="34" baseType="lpstr">
      <vt:lpstr>Arial</vt:lpstr>
      <vt:lpstr>Arial Black</vt:lpstr>
      <vt:lpstr>Arial-BoldMT</vt:lpstr>
      <vt:lpstr>ArialMT</vt:lpstr>
      <vt:lpstr>Bodoni MT Black</vt:lpstr>
      <vt:lpstr>Calibri</vt:lpstr>
      <vt:lpstr>Calibri Light</vt:lpstr>
      <vt:lpstr>Georgia Pro Cond Black</vt:lpstr>
      <vt:lpstr>Times New Roman</vt:lpstr>
      <vt:lpstr>Motiv Office</vt:lpstr>
      <vt:lpstr>Prezentace aplikace PowerPoint</vt:lpstr>
      <vt:lpstr>                                    Zbierka zákonov SR - 628/2002 Z. z. znenie 1. 6. 2017</vt:lpstr>
      <vt:lpstr>  PRVÁ ČASŤ HODNOTENIE ZÁZNAMOV, VYRAĎOVANIE REGISTRATÚRNYCH ZÁZNAMOV A PREBERANIE ARCHÍVNYCH DOKUMENTOV DO ARCHÍVU </vt:lpstr>
      <vt:lpstr>HODNOTENIE ZÁZNAMOV, VYRAĎOVANIE REGISTRATÚRNYCH ZÁZNAMOV A PREBERANIE ARCHÍVNYCH DOKUMENTOV DO ARCHÍVU</vt:lpstr>
      <vt:lpstr>HODNOTENIE ZÁZNAMOV, VYRAĎOVANIE REGISTRATÚRNYCH ZÁZNAMOV A PREBERANIE ARCHÍVNYCH DOKUMENTOV DO ARCHÍVU</vt:lpstr>
      <vt:lpstr>HODNOTENIE ZÁZNAMOV, VYRAĎOVANIE REGISTRATÚRNYCH ZÁZNAMOV A PREBERANIE ARCHÍVNYCH DOKUMENTOV DO ARCHÍVU</vt:lpstr>
      <vt:lpstr>Prezentace aplikace PowerPoint</vt:lpstr>
      <vt:lpstr>HODNOTENIE ZÁZNAMOV, VYRAĎOVANIE REGISTRATÚRNYCH ZÁZNAMOV A PREBERANIE ARCHÍVNYCH DOKUMENTOV DO ARCHÍVU</vt:lpstr>
      <vt:lpstr>HODNOTENIE ZÁZNAMOV, VYRAĎOVANIE REGISTRATÚRNYCH ZÁZNAMOV A PREBERANIE ARCHÍVNYCH DOKUMENTOV DO ARCHÍVU</vt:lpstr>
      <vt:lpstr>HODNOTENIE ZÁZNAMOV, VYRAĎOVANIE REGISTRATÚRNYCH ZÁZNAMOV A PREBERANIE ARCHÍVNYCH DOKUMENTOV DO ARCHÍVU</vt:lpstr>
      <vt:lpstr>HODNOTENIE ZÁZNAMOV, VYRAĎOVANIE REGISTRATÚRNYCH ZÁZNAMOV A PREBERANIE ARCHÍVNYCH DOKUMENTOV DO ARCHÍVU</vt:lpstr>
      <vt:lpstr>HODNOTENIE ZÁZNAMOV, VYRAĎOVANIE REGISTRATÚRNYCH ZÁZNAMOV A PREBERANIE ARCHÍVNYCH DOKUMENTOV DO ARCHÍVU</vt:lpstr>
      <vt:lpstr>HODNOTENIE ZÁZNAMOV, VYRAĎOVANIE REGISTRATÚRNYCH ZÁZNAMOV A PREBERANIE ARCHÍVNYCH DOKUMENTOV DO ARCHÍVU</vt:lpstr>
      <vt:lpstr>Prezentace aplikace PowerPoint</vt:lpstr>
      <vt:lpstr>Preberací protokol</vt:lpstr>
      <vt:lpstr>Príloha preberacieho protokolu</vt:lpstr>
      <vt:lpstr>Štítok na tvrdé dosky so šnúrkami</vt:lpstr>
      <vt:lpstr>Spresnenie pre vyraďovanie:  - do návrhu na vyradenie v rubrike „ROK“ písať rozsah (pr. 2006 – 2011)  pr.:  zápisník oprávnenej osoby, ZEL, EL, spisový obal na viac rokov, EKM /vz.1/, EDUP, lekárske knihy, ...  - utajovaný Vestník – do JB 31 (bežná korešpondencia)  - !!!RD – A20 od roka vedenia      PUP – A3 od vyradenia poslednej písomnosti</vt:lpstr>
      <vt:lpstr>Niečo z histórie</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VHÚ VHA</dc:creator>
  <cp:lastModifiedBy>VHÚ VHA</cp:lastModifiedBy>
  <cp:revision>44</cp:revision>
  <dcterms:created xsi:type="dcterms:W3CDTF">2018-04-16T08:34:15Z</dcterms:created>
  <dcterms:modified xsi:type="dcterms:W3CDTF">2018-05-02T05:58:15Z</dcterms:modified>
  <cp:contentStatus>Konečný</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